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7"/>
  </p:notesMasterIdLst>
  <p:sldIdLst>
    <p:sldId id="256" r:id="rId2"/>
    <p:sldId id="275" r:id="rId3"/>
    <p:sldId id="257" r:id="rId4"/>
    <p:sldId id="258" r:id="rId5"/>
    <p:sldId id="259" r:id="rId6"/>
    <p:sldId id="260" r:id="rId7"/>
    <p:sldId id="261" r:id="rId8"/>
    <p:sldId id="262" r:id="rId9"/>
    <p:sldId id="263" r:id="rId10"/>
    <p:sldId id="264" r:id="rId11"/>
    <p:sldId id="277" r:id="rId12"/>
    <p:sldId id="278" r:id="rId13"/>
    <p:sldId id="279" r:id="rId14"/>
    <p:sldId id="265" r:id="rId15"/>
    <p:sldId id="266" r:id="rId16"/>
    <p:sldId id="267" r:id="rId17"/>
    <p:sldId id="268" r:id="rId18"/>
    <p:sldId id="269" r:id="rId19"/>
    <p:sldId id="270" r:id="rId20"/>
    <p:sldId id="271" r:id="rId21"/>
    <p:sldId id="272" r:id="rId22"/>
    <p:sldId id="273" r:id="rId23"/>
    <p:sldId id="280" r:id="rId24"/>
    <p:sldId id="276" r:id="rId25"/>
    <p:sldId id="274" r:id="rId26"/>
  </p:sldIdLst>
  <p:sldSz cx="9144000" cy="5143500" type="screen16x9"/>
  <p:notesSz cx="6858000" cy="9144000"/>
  <p:embeddedFontLst>
    <p:embeddedFont>
      <p:font typeface="Barlow Light" panose="00000400000000000000" pitchFamily="2" charset="0"/>
      <p:regular r:id="rId28"/>
      <p:bold r:id="rId29"/>
      <p:italic r:id="rId30"/>
      <p:boldItalic r:id="rId31"/>
    </p:embeddedFont>
    <p:embeddedFont>
      <p:font typeface="Barlow SemiBold" panose="00000700000000000000" pitchFamily="2"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Open Sans Light" panose="020B0306030504020204" pitchFamily="34" charset="0"/>
      <p:regular r:id="rId44"/>
      <p:bold r:id="rId45"/>
      <p:italic r:id="rId46"/>
      <p:boldItalic r:id="rId47"/>
    </p:embeddedFont>
    <p:embeddedFont>
      <p:font typeface="Open Sans Semibold" panose="020B0706030804020204" pitchFamily="34" charset="0"/>
      <p:bold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712925-3934-4342-AB43-A6F433A4C1B2}">
  <a:tblStyle styleId="{1A712925-3934-4342-AB43-A6F433A4C1B2}" styleName="Table_0">
    <a:wholeTbl>
      <a:tcTxStyle b="off" i="off">
        <a:font>
          <a:latin typeface="Open Sans Light"/>
          <a:ea typeface="Open Sans Light"/>
          <a:cs typeface="Open Sans 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7E7"/>
          </a:solidFill>
        </a:fill>
      </a:tcStyle>
    </a:wholeTbl>
    <a:band1H>
      <a:tcTxStyle/>
      <a:tcStyle>
        <a:tcBdr/>
        <a:fill>
          <a:solidFill>
            <a:srgbClr val="CDCDCD"/>
          </a:solidFill>
        </a:fill>
      </a:tcStyle>
    </a:band1H>
    <a:band2H>
      <a:tcTxStyle/>
      <a:tcStyle>
        <a:tcBdr/>
      </a:tcStyle>
    </a:band2H>
    <a:band1V>
      <a:tcTxStyle/>
      <a:tcStyle>
        <a:tcBdr/>
        <a:fill>
          <a:solidFill>
            <a:srgbClr val="CDCDCD"/>
          </a:solidFill>
        </a:fill>
      </a:tcStyle>
    </a:band1V>
    <a:band2V>
      <a:tcTxStyle/>
      <a:tcStyle>
        <a:tcBdr/>
      </a:tcStyle>
    </a:band2V>
    <a:lastCol>
      <a:tcTxStyle b="on" i="off">
        <a:font>
          <a:latin typeface="Open Sans Light"/>
          <a:ea typeface="Open Sans Light"/>
          <a:cs typeface="Open Sans Light"/>
        </a:font>
        <a:schemeClr val="lt1"/>
      </a:tcTxStyle>
      <a:tcStyle>
        <a:tcBdr/>
        <a:fill>
          <a:solidFill>
            <a:schemeClr val="accent1"/>
          </a:solidFill>
        </a:fill>
      </a:tcStyle>
    </a:lastCol>
    <a:firstCol>
      <a:tcTxStyle b="on" i="off">
        <a:font>
          <a:latin typeface="Open Sans Light"/>
          <a:ea typeface="Open Sans Light"/>
          <a:cs typeface="Open Sans Light"/>
        </a:font>
        <a:schemeClr val="lt1"/>
      </a:tcTxStyle>
      <a:tcStyle>
        <a:tcBdr/>
        <a:fill>
          <a:solidFill>
            <a:schemeClr val="accent1"/>
          </a:solidFill>
        </a:fill>
      </a:tcStyle>
    </a:firstCol>
    <a:lastRow>
      <a:tcTxStyle b="on" i="off">
        <a:font>
          <a:latin typeface="Open Sans Light"/>
          <a:ea typeface="Open Sans Light"/>
          <a:cs typeface="Open Sans 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Light"/>
          <a:ea typeface="Open Sans Light"/>
          <a:cs typeface="Open Sans 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238A717-8ADC-4364-8E14-091B270FEEF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37a16ee6e2_4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237a16ee6e2_4_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237a16ee6e2_4_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37a16ee6e2_4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237a16ee6e2_4_2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237a16ee6e2_4_2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37a16ee6e2_4_2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37a16ee6e2_4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37a16ee6e2_4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237a16ee6e2_4_2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237a16ee6e2_4_2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7a16ee6e2_4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237a16ee6e2_4_2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237a16ee6e2_4_2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37a16ee6e2_4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g237a16ee6e2_4_2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37a16ee6e2_4_2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7a16ee6e2_4_2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237a16ee6e2_4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37a16ee6e2_4_25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237a16ee6e2_4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37a16ee6e2_4_26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37a16ee6e2_4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37a16ee6e2_4_27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g237a16ee6e2_4_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37a16ee6e2_4_28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37a16ee6e2_4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9121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37a16ee6e2_4_28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237a16ee6e2_4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37a16ee6e2_4_15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g237a16ee6e2_4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37a16ee6e2_4_1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37a16ee6e2_4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37a16ee6e2_4_16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237a16ee6e2_4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37a16ee6e2_4_17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237a16ee6e2_4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37a16ee6e2_4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237a16ee6e2_4_1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1800" b="0" i="0" u="none" strike="noStrike" dirty="0">
                <a:solidFill>
                  <a:srgbClr val="000000"/>
                </a:solidFill>
                <a:latin typeface="Times New Roman"/>
                <a:ea typeface="Times New Roman"/>
                <a:cs typeface="Times New Roman"/>
                <a:sym typeface="Times New Roman"/>
              </a:rPr>
              <a:t>arbitrarily put solar panels, it might harm the scenery</a:t>
            </a:r>
          </a:p>
          <a:p>
            <a:pPr marL="0" lvl="0" indent="0" algn="just" rtl="0">
              <a:spcBef>
                <a:spcPts val="0"/>
              </a:spcBef>
              <a:spcAft>
                <a:spcPts val="0"/>
              </a:spcAft>
              <a:buNone/>
            </a:pPr>
            <a:r>
              <a:rPr lang="vi" sz="1800" b="0" i="0" u="none" strike="noStrike" dirty="0">
                <a:solidFill>
                  <a:srgbClr val="000000"/>
                </a:solidFill>
                <a:latin typeface="Times New Roman"/>
                <a:ea typeface="Times New Roman"/>
                <a:cs typeface="Times New Roman"/>
                <a:sym typeface="Times New Roman"/>
              </a:rPr>
              <a:t> Installing solar power systems in poor-quality regions or along current transmission and transportation routes might lessen the impact. </a:t>
            </a:r>
            <a:endParaRPr b="0" dirty="0"/>
          </a:p>
          <a:p>
            <a:pPr marL="0" lvl="0" indent="0" algn="l" rtl="0">
              <a:spcBef>
                <a:spcPts val="1200"/>
              </a:spcBef>
              <a:spcAft>
                <a:spcPts val="0"/>
              </a:spcAft>
              <a:buNone/>
            </a:pPr>
            <a:r>
              <a:rPr lang="en-US" dirty="0"/>
              <a:t>	</a:t>
            </a:r>
            <a:br>
              <a:rPr lang="vi" dirty="0"/>
            </a:br>
            <a:endParaRPr dirty="0"/>
          </a:p>
        </p:txBody>
      </p:sp>
      <p:sp>
        <p:nvSpPr>
          <p:cNvPr id="238" name="Google Shape;238;g237a16ee6e2_4_1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37a16ee6e2_4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237a16ee6e2_4_1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b="0" i="0" dirty="0">
                <a:solidFill>
                  <a:srgbClr val="636363"/>
                </a:solidFill>
                <a:effectLst/>
                <a:latin typeface="open_sansregular"/>
              </a:rPr>
              <a:t>built for vector and raster geospatial data management, geoprocessing, spatial modelling and visualization.</a:t>
            </a:r>
            <a:endParaRPr dirty="0"/>
          </a:p>
        </p:txBody>
      </p:sp>
      <p:sp>
        <p:nvSpPr>
          <p:cNvPr id="248" name="Google Shape;248;g237a16ee6e2_4_1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37a16ee6e2_4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237a16ee6e2_4_1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3D modules</a:t>
            </a:r>
            <a:endParaRPr dirty="0"/>
          </a:p>
        </p:txBody>
      </p:sp>
      <p:sp>
        <p:nvSpPr>
          <p:cNvPr id="262" name="Google Shape;262;g237a16ee6e2_4_19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vi"/>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ample_Title slide">
  <p:cSld name="Sample_Title slide">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a:stretch/>
        </p:blipFill>
        <p:spPr>
          <a:xfrm>
            <a:off x="367290" y="4173954"/>
            <a:ext cx="1360610" cy="660296"/>
          </a:xfrm>
          <a:prstGeom prst="rect">
            <a:avLst/>
          </a:prstGeom>
          <a:noFill/>
          <a:ln>
            <a:noFill/>
          </a:ln>
        </p:spPr>
      </p:pic>
      <p:sp>
        <p:nvSpPr>
          <p:cNvPr id="53" name="Google Shape;53;p14"/>
          <p:cNvSpPr txBox="1">
            <a:spLocks noGrp="1"/>
          </p:cNvSpPr>
          <p:nvPr>
            <p:ph type="ctrTitle"/>
          </p:nvPr>
        </p:nvSpPr>
        <p:spPr>
          <a:xfrm>
            <a:off x="322710" y="1391853"/>
            <a:ext cx="4567343" cy="692498"/>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0"/>
              </a:spcBef>
              <a:spcAft>
                <a:spcPts val="0"/>
              </a:spcAft>
              <a:buClr>
                <a:srgbClr val="000000"/>
              </a:buClr>
              <a:buSzPts val="4100"/>
              <a:buFont typeface="Barlow Light"/>
              <a:buNone/>
              <a:defRPr sz="41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4" name="Google Shape;54;p14"/>
          <p:cNvSpPr txBox="1">
            <a:spLocks noGrp="1"/>
          </p:cNvSpPr>
          <p:nvPr>
            <p:ph type="subTitle" idx="1"/>
          </p:nvPr>
        </p:nvSpPr>
        <p:spPr>
          <a:xfrm>
            <a:off x="322710" y="2164073"/>
            <a:ext cx="4567343" cy="324608"/>
          </a:xfrm>
          <a:prstGeom prst="rect">
            <a:avLst/>
          </a:prstGeom>
          <a:noFill/>
          <a:ln>
            <a:noFill/>
          </a:ln>
        </p:spPr>
        <p:txBody>
          <a:bodyPr spcFirstLastPara="1" wrap="square" lIns="68575" tIns="34275" rIns="68575" bIns="34275" anchor="t" anchorCtr="0">
            <a:spAutoFit/>
          </a:bodyPr>
          <a:lstStyle>
            <a:lvl1pPr marR="0" lvl="0" algn="l" rtl="0">
              <a:lnSpc>
                <a:spcPct val="119166"/>
              </a:lnSpc>
              <a:spcBef>
                <a:spcPts val="800"/>
              </a:spcBef>
              <a:spcAft>
                <a:spcPts val="0"/>
              </a:spcAft>
              <a:buClr>
                <a:srgbClr val="000000"/>
              </a:buClr>
              <a:buSzPts val="1800"/>
              <a:buFont typeface="Arial"/>
              <a:buNone/>
              <a:defRPr sz="1800" b="0" i="0" u="none" strike="noStrike" cap="none">
                <a:solidFill>
                  <a:srgbClr val="000000"/>
                </a:solidFill>
                <a:latin typeface="Barlow Light"/>
                <a:ea typeface="Barlow Light"/>
                <a:cs typeface="Barlow Light"/>
                <a:sym typeface="Barlow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55" name="Google Shape;55;p14"/>
          <p:cNvSpPr txBox="1">
            <a:spLocks noGrp="1"/>
          </p:cNvSpPr>
          <p:nvPr>
            <p:ph type="body" idx="2"/>
          </p:nvPr>
        </p:nvSpPr>
        <p:spPr>
          <a:xfrm>
            <a:off x="322710" y="2811610"/>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1" i="0" u="none" strike="noStrike" cap="none">
                <a:solidFill>
                  <a:srgbClr val="000000"/>
                </a:solidFill>
                <a:latin typeface="Barlow SemiBold"/>
                <a:ea typeface="Barlow SemiBold"/>
                <a:cs typeface="Barlow SemiBold"/>
                <a:sym typeface="Barlow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56" name="Google Shape;56;p14"/>
          <p:cNvSpPr txBox="1">
            <a:spLocks noGrp="1"/>
          </p:cNvSpPr>
          <p:nvPr>
            <p:ph type="body" idx="3"/>
          </p:nvPr>
        </p:nvSpPr>
        <p:spPr>
          <a:xfrm>
            <a:off x="322710" y="3057604"/>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0" i="0" u="none" strike="noStrike" cap="none">
                <a:solidFill>
                  <a:srgbClr val="000000"/>
                </a:solidFill>
                <a:latin typeface="Barlow Light"/>
                <a:ea typeface="Barlow Light"/>
                <a:cs typeface="Barlow Light"/>
                <a:sym typeface="Barlow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pic>
        <p:nvPicPr>
          <p:cNvPr id="57" name="Google Shape;57;p14"/>
          <p:cNvPicPr preferRelativeResize="0"/>
          <p:nvPr/>
        </p:nvPicPr>
        <p:blipFill rotWithShape="1">
          <a:blip r:embed="rId3">
            <a:alphaModFix/>
          </a:blip>
          <a:srcRect l="32480" t="84250" r="-4718" b="9263"/>
          <a:stretch/>
        </p:blipFill>
        <p:spPr>
          <a:xfrm>
            <a:off x="4168439" y="4301158"/>
            <a:ext cx="4213781" cy="754623"/>
          </a:xfrm>
          <a:prstGeom prst="rect">
            <a:avLst/>
          </a:prstGeom>
          <a:noFill/>
          <a:ln>
            <a:noFill/>
          </a:ln>
        </p:spPr>
      </p:pic>
      <p:pic>
        <p:nvPicPr>
          <p:cNvPr id="58" name="Google Shape;58;p14"/>
          <p:cNvPicPr preferRelativeResize="0"/>
          <p:nvPr/>
        </p:nvPicPr>
        <p:blipFill rotWithShape="1">
          <a:blip r:embed="rId4">
            <a:alphaModFix/>
          </a:blip>
          <a:srcRect l="-4606" t="49359" r="68851" b="45400"/>
          <a:stretch/>
        </p:blipFill>
        <p:spPr>
          <a:xfrm>
            <a:off x="98983" y="242542"/>
            <a:ext cx="2085680" cy="609566"/>
          </a:xfrm>
          <a:prstGeom prst="rect">
            <a:avLst/>
          </a:prstGeom>
          <a:noFill/>
          <a:ln>
            <a:noFill/>
          </a:ln>
        </p:spPr>
      </p:pic>
      <p:pic>
        <p:nvPicPr>
          <p:cNvPr id="59" name="Google Shape;59;p14"/>
          <p:cNvPicPr preferRelativeResize="0"/>
          <p:nvPr/>
        </p:nvPicPr>
        <p:blipFill rotWithShape="1">
          <a:blip r:embed="rId5">
            <a:alphaModFix/>
          </a:blip>
          <a:srcRect l="22459" t="13219" r="23661" b="-264"/>
          <a:stretch/>
        </p:blipFill>
        <p:spPr>
          <a:xfrm>
            <a:off x="5170864" y="303029"/>
            <a:ext cx="3626051" cy="3899249"/>
          </a:xfrm>
          <a:prstGeom prst="rect">
            <a:avLst/>
          </a:prstGeom>
          <a:noFill/>
          <a:ln>
            <a:noFill/>
          </a:ln>
        </p:spPr>
      </p:pic>
      <p:pic>
        <p:nvPicPr>
          <p:cNvPr id="60" name="Google Shape;60;p14"/>
          <p:cNvPicPr preferRelativeResize="0"/>
          <p:nvPr/>
        </p:nvPicPr>
        <p:blipFill rotWithShape="1">
          <a:blip r:embed="rId6">
            <a:alphaModFix/>
          </a:blip>
          <a:srcRect l="32479" t="77968" r="52977" b="15544"/>
          <a:stretch/>
        </p:blipFill>
        <p:spPr>
          <a:xfrm>
            <a:off x="4168440" y="3570402"/>
            <a:ext cx="848337" cy="7546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slide">
  <p:cSld name="Section title slide">
    <p:spTree>
      <p:nvGrpSpPr>
        <p:cNvPr id="1" name="Shape 119"/>
        <p:cNvGrpSpPr/>
        <p:nvPr/>
      </p:nvGrpSpPr>
      <p:grpSpPr>
        <a:xfrm>
          <a:off x="0" y="0"/>
          <a:ext cx="0" cy="0"/>
          <a:chOff x="0" y="0"/>
          <a:chExt cx="0" cy="0"/>
        </a:xfrm>
      </p:grpSpPr>
      <p:pic>
        <p:nvPicPr>
          <p:cNvPr id="120" name="Google Shape;120;p23"/>
          <p:cNvPicPr preferRelativeResize="0"/>
          <p:nvPr/>
        </p:nvPicPr>
        <p:blipFill rotWithShape="1">
          <a:blip r:embed="rId2">
            <a:alphaModFix/>
          </a:blip>
          <a:srcRect/>
          <a:stretch/>
        </p:blipFill>
        <p:spPr>
          <a:xfrm>
            <a:off x="367290" y="4173954"/>
            <a:ext cx="1360610" cy="660296"/>
          </a:xfrm>
          <a:prstGeom prst="rect">
            <a:avLst/>
          </a:prstGeom>
          <a:noFill/>
          <a:ln>
            <a:noFill/>
          </a:ln>
        </p:spPr>
      </p:pic>
      <p:sp>
        <p:nvSpPr>
          <p:cNvPr id="121" name="Google Shape;121;p23"/>
          <p:cNvSpPr txBox="1">
            <a:spLocks noGrp="1"/>
          </p:cNvSpPr>
          <p:nvPr>
            <p:ph type="ctrTitle"/>
          </p:nvPr>
        </p:nvSpPr>
        <p:spPr>
          <a:xfrm>
            <a:off x="322710" y="1402008"/>
            <a:ext cx="4060447" cy="1335943"/>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0"/>
              </a:spcBef>
              <a:spcAft>
                <a:spcPts val="0"/>
              </a:spcAft>
              <a:buClr>
                <a:srgbClr val="000000"/>
              </a:buClr>
              <a:buSzPts val="4100"/>
              <a:buFont typeface="Barlow Light"/>
              <a:buNone/>
              <a:defRPr sz="41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122" name="Google Shape;122;p23"/>
          <p:cNvPicPr preferRelativeResize="0"/>
          <p:nvPr/>
        </p:nvPicPr>
        <p:blipFill rotWithShape="1">
          <a:blip r:embed="rId3">
            <a:alphaModFix/>
          </a:blip>
          <a:srcRect l="52908" t="68123" r="2" b="12204"/>
          <a:stretch/>
        </p:blipFill>
        <p:spPr>
          <a:xfrm>
            <a:off x="6076507" y="2425391"/>
            <a:ext cx="2746793" cy="2288399"/>
          </a:xfrm>
          <a:prstGeom prst="rect">
            <a:avLst/>
          </a:prstGeom>
          <a:noFill/>
          <a:ln>
            <a:noFill/>
          </a:ln>
        </p:spPr>
      </p:pic>
      <p:pic>
        <p:nvPicPr>
          <p:cNvPr id="123" name="Google Shape;123;p23"/>
          <p:cNvPicPr preferRelativeResize="0"/>
          <p:nvPr/>
        </p:nvPicPr>
        <p:blipFill rotWithShape="1">
          <a:blip r:embed="rId4">
            <a:alphaModFix/>
          </a:blip>
          <a:srcRect l="3874" t="49360" r="52758" b="42026"/>
          <a:stretch/>
        </p:blipFill>
        <p:spPr>
          <a:xfrm>
            <a:off x="203750" y="242541"/>
            <a:ext cx="2529741" cy="1002059"/>
          </a:xfrm>
          <a:prstGeom prst="rect">
            <a:avLst/>
          </a:prstGeom>
          <a:noFill/>
          <a:ln>
            <a:noFill/>
          </a:ln>
        </p:spPr>
      </p:pic>
      <p:sp>
        <p:nvSpPr>
          <p:cNvPr id="124" name="Google Shape;124;p23"/>
          <p:cNvSpPr/>
          <p:nvPr/>
        </p:nvSpPr>
        <p:spPr>
          <a:xfrm>
            <a:off x="6215605" y="4834250"/>
            <a:ext cx="2607695" cy="309250"/>
          </a:xfrm>
          <a:prstGeom prst="rect">
            <a:avLst/>
          </a:prstGeom>
          <a:solidFill>
            <a:srgbClr val="E7E7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Body slide one image">
  <p:cSld name="1_Body slide one image">
    <p:spTree>
      <p:nvGrpSpPr>
        <p:cNvPr id="1"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a:stretch/>
        </p:blipFill>
        <p:spPr>
          <a:xfrm>
            <a:off x="8164886" y="4578594"/>
            <a:ext cx="742310" cy="360239"/>
          </a:xfrm>
          <a:prstGeom prst="rect">
            <a:avLst/>
          </a:prstGeom>
          <a:noFill/>
          <a:ln>
            <a:noFill/>
          </a:ln>
        </p:spPr>
      </p:pic>
      <p:pic>
        <p:nvPicPr>
          <p:cNvPr id="127" name="Google Shape;127;p24"/>
          <p:cNvPicPr preferRelativeResize="0"/>
          <p:nvPr/>
        </p:nvPicPr>
        <p:blipFill rotWithShape="1">
          <a:blip r:embed="rId3">
            <a:alphaModFix/>
          </a:blip>
          <a:srcRect l="47527" t="78481" r="2" b="14827"/>
          <a:stretch/>
        </p:blipFill>
        <p:spPr>
          <a:xfrm>
            <a:off x="5762501" y="3630268"/>
            <a:ext cx="3060800" cy="778447"/>
          </a:xfrm>
          <a:prstGeom prst="rect">
            <a:avLst/>
          </a:prstGeom>
          <a:noFill/>
          <a:ln>
            <a:noFill/>
          </a:ln>
        </p:spPr>
      </p:pic>
      <p:sp>
        <p:nvSpPr>
          <p:cNvPr id="128" name="Google Shape;128;p24"/>
          <p:cNvSpPr txBox="1">
            <a:spLocks noGrp="1"/>
          </p:cNvSpPr>
          <p:nvPr>
            <p:ph type="ctrTitle"/>
          </p:nvPr>
        </p:nvSpPr>
        <p:spPr>
          <a:xfrm>
            <a:off x="322710" y="337445"/>
            <a:ext cx="5178599" cy="438581"/>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0"/>
              </a:spcBef>
              <a:spcAft>
                <a:spcPts val="0"/>
              </a:spcAft>
              <a:buClr>
                <a:srgbClr val="000000"/>
              </a:buClr>
              <a:buSzPts val="2400"/>
              <a:buFont typeface="Barlow Light"/>
              <a:buNone/>
              <a:defRPr sz="24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9" name="Google Shape;129;p24"/>
          <p:cNvSpPr txBox="1">
            <a:spLocks noGrp="1"/>
          </p:cNvSpPr>
          <p:nvPr>
            <p:ph type="subTitle" idx="1"/>
          </p:nvPr>
        </p:nvSpPr>
        <p:spPr>
          <a:xfrm>
            <a:off x="322710" y="1685363"/>
            <a:ext cx="5178598" cy="207749"/>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800"/>
              </a:spcBef>
              <a:spcAft>
                <a:spcPts val="0"/>
              </a:spcAft>
              <a:buClr>
                <a:srgbClr val="000000"/>
              </a:buClr>
              <a:buSzPts val="900"/>
              <a:buFont typeface="Arial"/>
              <a:buNone/>
              <a:defRPr sz="900" b="0" i="0" u="none" strike="noStrike" cap="none">
                <a:solidFill>
                  <a:srgbClr val="000000"/>
                </a:solidFill>
                <a:latin typeface="Open Sans Light"/>
                <a:ea typeface="Open Sans Light"/>
                <a:cs typeface="Open Sans Light"/>
                <a:sym typeface="Open Sans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130" name="Google Shape;130;p24"/>
          <p:cNvSpPr txBox="1">
            <a:spLocks noGrp="1"/>
          </p:cNvSpPr>
          <p:nvPr>
            <p:ph type="body" idx="2"/>
          </p:nvPr>
        </p:nvSpPr>
        <p:spPr>
          <a:xfrm>
            <a:off x="322710" y="1131639"/>
            <a:ext cx="5178598" cy="388144"/>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1" i="0" u="none" strike="noStrike" cap="none">
                <a:solidFill>
                  <a:schemeClr val="dk1"/>
                </a:solidFill>
                <a:latin typeface="Open Sans SemiBold"/>
                <a:ea typeface="Open Sans SemiBold"/>
                <a:cs typeface="Open Sans SemiBold"/>
                <a:sym typeface="Open Sans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31" name="Google Shape;131;p24"/>
          <p:cNvSpPr txBox="1">
            <a:spLocks noGrp="1"/>
          </p:cNvSpPr>
          <p:nvPr>
            <p:ph type="body" idx="3"/>
          </p:nvPr>
        </p:nvSpPr>
        <p:spPr>
          <a:xfrm>
            <a:off x="322710" y="4751905"/>
            <a:ext cx="3787378" cy="186928"/>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Open Sans Light"/>
                <a:ea typeface="Open Sans Light"/>
                <a:cs typeface="Open Sans Light"/>
                <a:sym typeface="Open Sans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32" name="Google Shape;132;p24"/>
          <p:cNvSpPr>
            <a:spLocks noGrp="1"/>
          </p:cNvSpPr>
          <p:nvPr>
            <p:ph type="pic" idx="4"/>
          </p:nvPr>
        </p:nvSpPr>
        <p:spPr>
          <a:xfrm>
            <a:off x="5906691" y="336947"/>
            <a:ext cx="3237309" cy="320516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dy slide with table">
  <p:cSld name="Body slide with table">
    <p:spTree>
      <p:nvGrpSpPr>
        <p:cNvPr id="1"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a:stretch/>
        </p:blipFill>
        <p:spPr>
          <a:xfrm>
            <a:off x="8164886" y="4578594"/>
            <a:ext cx="742310" cy="360239"/>
          </a:xfrm>
          <a:prstGeom prst="rect">
            <a:avLst/>
          </a:prstGeom>
          <a:noFill/>
          <a:ln>
            <a:noFill/>
          </a:ln>
        </p:spPr>
      </p:pic>
      <p:pic>
        <p:nvPicPr>
          <p:cNvPr id="135" name="Google Shape;135;p25"/>
          <p:cNvPicPr preferRelativeResize="0"/>
          <p:nvPr/>
        </p:nvPicPr>
        <p:blipFill rotWithShape="1">
          <a:blip r:embed="rId3">
            <a:alphaModFix/>
          </a:blip>
          <a:srcRect l="79226" t="68124" r="-961" b="10594"/>
          <a:stretch/>
        </p:blipFill>
        <p:spPr>
          <a:xfrm>
            <a:off x="7695467" y="158508"/>
            <a:ext cx="1267939" cy="2475569"/>
          </a:xfrm>
          <a:prstGeom prst="rect">
            <a:avLst/>
          </a:prstGeom>
          <a:noFill/>
          <a:ln>
            <a:noFill/>
          </a:ln>
        </p:spPr>
      </p:pic>
      <p:sp>
        <p:nvSpPr>
          <p:cNvPr id="136" name="Google Shape;136;p25"/>
          <p:cNvSpPr txBox="1">
            <a:spLocks noGrp="1"/>
          </p:cNvSpPr>
          <p:nvPr>
            <p:ph type="ctrTitle"/>
          </p:nvPr>
        </p:nvSpPr>
        <p:spPr>
          <a:xfrm>
            <a:off x="322710" y="337445"/>
            <a:ext cx="7265816" cy="438581"/>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0"/>
              </a:spcBef>
              <a:spcAft>
                <a:spcPts val="0"/>
              </a:spcAft>
              <a:buClr>
                <a:srgbClr val="000000"/>
              </a:buClr>
              <a:buSzPts val="2400"/>
              <a:buFont typeface="Barlow Light"/>
              <a:buNone/>
              <a:defRPr sz="24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7" name="Google Shape;137;p25"/>
          <p:cNvSpPr txBox="1">
            <a:spLocks noGrp="1"/>
          </p:cNvSpPr>
          <p:nvPr>
            <p:ph type="subTitle" idx="1"/>
          </p:nvPr>
        </p:nvSpPr>
        <p:spPr>
          <a:xfrm>
            <a:off x="322710" y="1685363"/>
            <a:ext cx="7265815" cy="207749"/>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800"/>
              </a:spcBef>
              <a:spcAft>
                <a:spcPts val="0"/>
              </a:spcAft>
              <a:buClr>
                <a:srgbClr val="000000"/>
              </a:buClr>
              <a:buSzPts val="900"/>
              <a:buFont typeface="Arial"/>
              <a:buNone/>
              <a:defRPr sz="900" b="0" i="0" u="none" strike="noStrike" cap="none">
                <a:solidFill>
                  <a:srgbClr val="000000"/>
                </a:solidFill>
                <a:latin typeface="Open Sans Light"/>
                <a:ea typeface="Open Sans Light"/>
                <a:cs typeface="Open Sans Light"/>
                <a:sym typeface="Open Sans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138" name="Google Shape;138;p25"/>
          <p:cNvSpPr txBox="1">
            <a:spLocks noGrp="1"/>
          </p:cNvSpPr>
          <p:nvPr>
            <p:ph type="body" idx="2"/>
          </p:nvPr>
        </p:nvSpPr>
        <p:spPr>
          <a:xfrm>
            <a:off x="322710" y="1131639"/>
            <a:ext cx="7265815" cy="388144"/>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1" i="0" u="none" strike="noStrike" cap="none">
                <a:solidFill>
                  <a:schemeClr val="dk1"/>
                </a:solidFill>
                <a:latin typeface="Open Sans SemiBold"/>
                <a:ea typeface="Open Sans SemiBold"/>
                <a:cs typeface="Open Sans SemiBold"/>
                <a:sym typeface="Open Sans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39" name="Google Shape;139;p25"/>
          <p:cNvSpPr txBox="1">
            <a:spLocks noGrp="1"/>
          </p:cNvSpPr>
          <p:nvPr>
            <p:ph type="body" idx="3"/>
          </p:nvPr>
        </p:nvSpPr>
        <p:spPr>
          <a:xfrm>
            <a:off x="322710" y="4751905"/>
            <a:ext cx="3787378" cy="186928"/>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Open Sans Light"/>
                <a:ea typeface="Open Sans Light"/>
                <a:cs typeface="Open Sans Light"/>
                <a:sym typeface="Open Sans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40" name="Google Shape;140;p25"/>
          <p:cNvSpPr>
            <a:spLocks noGrp="1"/>
          </p:cNvSpPr>
          <p:nvPr>
            <p:ph type="tbl" idx="4"/>
          </p:nvPr>
        </p:nvSpPr>
        <p:spPr>
          <a:xfrm>
            <a:off x="322711" y="2279821"/>
            <a:ext cx="7265815" cy="173204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100">
                <a:solidFill>
                  <a:schemeClr val="dk1"/>
                </a:solidFill>
                <a:latin typeface="Open Sans Light"/>
                <a:ea typeface="Open Sans Light"/>
                <a:cs typeface="Open Sans Light"/>
                <a:sym typeface="Open Sans Light"/>
              </a:defRPr>
            </a:lvl1pPr>
            <a:lvl2pPr marR="0" lvl="1" algn="l" rtl="0">
              <a:spcBef>
                <a:spcPts val="0"/>
              </a:spcBef>
              <a:spcAft>
                <a:spcPts val="0"/>
              </a:spcAft>
              <a:buSzPts val="1100"/>
              <a:buNone/>
              <a:defRPr sz="1400" b="0" i="0" u="none" strike="noStrike" cap="none">
                <a:solidFill>
                  <a:schemeClr val="dk1"/>
                </a:solidFill>
                <a:latin typeface="Open Sans Light"/>
                <a:ea typeface="Open Sans Light"/>
                <a:cs typeface="Open Sans Light"/>
                <a:sym typeface="Open Sans Light"/>
              </a:defRPr>
            </a:lvl2pPr>
            <a:lvl3pPr marR="0" lvl="2" algn="l" rtl="0">
              <a:spcBef>
                <a:spcPts val="0"/>
              </a:spcBef>
              <a:spcAft>
                <a:spcPts val="0"/>
              </a:spcAft>
              <a:buSzPts val="1100"/>
              <a:buNone/>
              <a:defRPr sz="1400" b="0" i="0" u="none" strike="noStrike" cap="none">
                <a:solidFill>
                  <a:schemeClr val="dk1"/>
                </a:solidFill>
                <a:latin typeface="Open Sans Light"/>
                <a:ea typeface="Open Sans Light"/>
                <a:cs typeface="Open Sans Light"/>
                <a:sym typeface="Open Sans Light"/>
              </a:defRPr>
            </a:lvl3pPr>
            <a:lvl4pPr marR="0" lvl="3" algn="l" rtl="0">
              <a:spcBef>
                <a:spcPts val="0"/>
              </a:spcBef>
              <a:spcAft>
                <a:spcPts val="0"/>
              </a:spcAft>
              <a:buSzPts val="1100"/>
              <a:buNone/>
              <a:defRPr sz="1400" b="0" i="0" u="none" strike="noStrike" cap="none">
                <a:solidFill>
                  <a:schemeClr val="dk1"/>
                </a:solidFill>
                <a:latin typeface="Open Sans Light"/>
                <a:ea typeface="Open Sans Light"/>
                <a:cs typeface="Open Sans Light"/>
                <a:sym typeface="Open Sans Light"/>
              </a:defRPr>
            </a:lvl4pPr>
            <a:lvl5pPr marR="0" lvl="4" algn="l" rtl="0">
              <a:spcBef>
                <a:spcPts val="0"/>
              </a:spcBef>
              <a:spcAft>
                <a:spcPts val="0"/>
              </a:spcAft>
              <a:buSzPts val="1100"/>
              <a:buNone/>
              <a:defRPr sz="1400" b="0" i="0" u="none" strike="noStrike" cap="none">
                <a:solidFill>
                  <a:schemeClr val="dk1"/>
                </a:solidFill>
                <a:latin typeface="Open Sans Light"/>
                <a:ea typeface="Open Sans Light"/>
                <a:cs typeface="Open Sans Light"/>
                <a:sym typeface="Open Sans Light"/>
              </a:defRPr>
            </a:lvl5pPr>
            <a:lvl6pPr marR="0" lvl="5" algn="l" rtl="0">
              <a:spcBef>
                <a:spcPts val="0"/>
              </a:spcBef>
              <a:spcAft>
                <a:spcPts val="0"/>
              </a:spcAft>
              <a:buSzPts val="1100"/>
              <a:buNone/>
              <a:defRPr sz="1400" b="0" i="0" u="none" strike="noStrike" cap="none">
                <a:solidFill>
                  <a:schemeClr val="dk1"/>
                </a:solidFill>
                <a:latin typeface="Open Sans Light"/>
                <a:ea typeface="Open Sans Light"/>
                <a:cs typeface="Open Sans Light"/>
                <a:sym typeface="Open Sans Light"/>
              </a:defRPr>
            </a:lvl6pPr>
            <a:lvl7pPr marR="0" lvl="6" algn="l" rtl="0">
              <a:spcBef>
                <a:spcPts val="0"/>
              </a:spcBef>
              <a:spcAft>
                <a:spcPts val="0"/>
              </a:spcAft>
              <a:buSzPts val="1100"/>
              <a:buNone/>
              <a:defRPr sz="1400" b="0" i="0" u="none" strike="noStrike" cap="none">
                <a:solidFill>
                  <a:schemeClr val="dk1"/>
                </a:solidFill>
                <a:latin typeface="Open Sans Light"/>
                <a:ea typeface="Open Sans Light"/>
                <a:cs typeface="Open Sans Light"/>
                <a:sym typeface="Open Sans Light"/>
              </a:defRPr>
            </a:lvl7pPr>
            <a:lvl8pPr marR="0" lvl="7" algn="l" rtl="0">
              <a:spcBef>
                <a:spcPts val="0"/>
              </a:spcBef>
              <a:spcAft>
                <a:spcPts val="0"/>
              </a:spcAft>
              <a:buSzPts val="1100"/>
              <a:buNone/>
              <a:defRPr sz="1400" b="0" i="0" u="none" strike="noStrike" cap="none">
                <a:solidFill>
                  <a:schemeClr val="dk1"/>
                </a:solidFill>
                <a:latin typeface="Open Sans Light"/>
                <a:ea typeface="Open Sans Light"/>
                <a:cs typeface="Open Sans Light"/>
                <a:sym typeface="Open Sans Light"/>
              </a:defRPr>
            </a:lvl8pPr>
            <a:lvl9pPr marR="0" lvl="8" algn="l" rtl="0">
              <a:spcBef>
                <a:spcPts val="0"/>
              </a:spcBef>
              <a:spcAft>
                <a:spcPts val="0"/>
              </a:spcAft>
              <a:buSzPts val="1100"/>
              <a:buNone/>
              <a:defRPr sz="1400" b="0" i="0" u="none" strike="noStrike" cap="none">
                <a:solidFill>
                  <a:schemeClr val="dk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ith one image">
  <p:cSld name="Title slide with one image">
    <p:spTree>
      <p:nvGrpSpPr>
        <p:cNvPr id="1" name="Shape 141"/>
        <p:cNvGrpSpPr/>
        <p:nvPr/>
      </p:nvGrpSpPr>
      <p:grpSpPr>
        <a:xfrm>
          <a:off x="0" y="0"/>
          <a:ext cx="0" cy="0"/>
          <a:chOff x="0" y="0"/>
          <a:chExt cx="0" cy="0"/>
        </a:xfrm>
      </p:grpSpPr>
      <p:pic>
        <p:nvPicPr>
          <p:cNvPr id="142" name="Google Shape;142;p26"/>
          <p:cNvPicPr preferRelativeResize="0"/>
          <p:nvPr/>
        </p:nvPicPr>
        <p:blipFill rotWithShape="1">
          <a:blip r:embed="rId2">
            <a:alphaModFix/>
          </a:blip>
          <a:srcRect/>
          <a:stretch/>
        </p:blipFill>
        <p:spPr>
          <a:xfrm>
            <a:off x="367290" y="4173954"/>
            <a:ext cx="1360610" cy="660296"/>
          </a:xfrm>
          <a:prstGeom prst="rect">
            <a:avLst/>
          </a:prstGeom>
          <a:noFill/>
          <a:ln>
            <a:noFill/>
          </a:ln>
        </p:spPr>
      </p:pic>
      <p:sp>
        <p:nvSpPr>
          <p:cNvPr id="143" name="Google Shape;143;p26"/>
          <p:cNvSpPr txBox="1">
            <a:spLocks noGrp="1"/>
          </p:cNvSpPr>
          <p:nvPr>
            <p:ph type="ctrTitle"/>
          </p:nvPr>
        </p:nvSpPr>
        <p:spPr>
          <a:xfrm>
            <a:off x="322710" y="1402009"/>
            <a:ext cx="4213781" cy="649217"/>
          </a:xfrm>
          <a:prstGeom prst="rect">
            <a:avLst/>
          </a:prstGeom>
          <a:noFill/>
          <a:ln>
            <a:noFill/>
          </a:ln>
        </p:spPr>
        <p:txBody>
          <a:bodyPr spcFirstLastPara="1" wrap="square" lIns="68575" tIns="34275" rIns="68575" bIns="34275" anchor="t" anchorCtr="0">
            <a:spAutoFit/>
          </a:bodyPr>
          <a:lstStyle>
            <a:lvl1pPr marR="0" lvl="0" algn="l" rtl="0">
              <a:lnSpc>
                <a:spcPct val="122592"/>
              </a:lnSpc>
              <a:spcBef>
                <a:spcPts val="0"/>
              </a:spcBef>
              <a:spcAft>
                <a:spcPts val="0"/>
              </a:spcAft>
              <a:buClr>
                <a:srgbClr val="000000"/>
              </a:buClr>
              <a:buSzPts val="4100"/>
              <a:buFont typeface="Barlow Light"/>
              <a:buNone/>
              <a:defRPr sz="41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44" name="Google Shape;144;p26"/>
          <p:cNvSpPr txBox="1">
            <a:spLocks noGrp="1"/>
          </p:cNvSpPr>
          <p:nvPr>
            <p:ph type="subTitle" idx="1"/>
          </p:nvPr>
        </p:nvSpPr>
        <p:spPr>
          <a:xfrm>
            <a:off x="322710" y="2104547"/>
            <a:ext cx="4213781" cy="324608"/>
          </a:xfrm>
          <a:prstGeom prst="rect">
            <a:avLst/>
          </a:prstGeom>
          <a:noFill/>
          <a:ln>
            <a:noFill/>
          </a:ln>
        </p:spPr>
        <p:txBody>
          <a:bodyPr spcFirstLastPara="1" wrap="square" lIns="68575" tIns="34275" rIns="68575" bIns="34275" anchor="t" anchorCtr="0">
            <a:spAutoFit/>
          </a:bodyPr>
          <a:lstStyle>
            <a:lvl1pPr marR="0" lvl="0" algn="l" rtl="0">
              <a:lnSpc>
                <a:spcPct val="119166"/>
              </a:lnSpc>
              <a:spcBef>
                <a:spcPts val="800"/>
              </a:spcBef>
              <a:spcAft>
                <a:spcPts val="0"/>
              </a:spcAft>
              <a:buClr>
                <a:srgbClr val="000000"/>
              </a:buClr>
              <a:buSzPts val="1800"/>
              <a:buFont typeface="Arial"/>
              <a:buNone/>
              <a:defRPr sz="1800" b="0" i="0" u="none" strike="noStrike" cap="none">
                <a:solidFill>
                  <a:srgbClr val="000000"/>
                </a:solidFill>
                <a:latin typeface="Barlow Light"/>
                <a:ea typeface="Barlow Light"/>
                <a:cs typeface="Barlow Light"/>
                <a:sym typeface="Barlow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145" name="Google Shape;145;p26"/>
          <p:cNvSpPr txBox="1">
            <a:spLocks noGrp="1"/>
          </p:cNvSpPr>
          <p:nvPr>
            <p:ph type="body" idx="2"/>
          </p:nvPr>
        </p:nvSpPr>
        <p:spPr>
          <a:xfrm>
            <a:off x="322710" y="2653457"/>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1" i="0" u="none" strike="noStrike" cap="none">
                <a:solidFill>
                  <a:srgbClr val="000000"/>
                </a:solidFill>
                <a:latin typeface="Barlow SemiBold"/>
                <a:ea typeface="Barlow SemiBold"/>
                <a:cs typeface="Barlow SemiBold"/>
                <a:sym typeface="Barlow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46" name="Google Shape;146;p26"/>
          <p:cNvSpPr txBox="1">
            <a:spLocks noGrp="1"/>
          </p:cNvSpPr>
          <p:nvPr>
            <p:ph type="body" idx="3"/>
          </p:nvPr>
        </p:nvSpPr>
        <p:spPr>
          <a:xfrm>
            <a:off x="322710" y="2899450"/>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0" i="0" u="none" strike="noStrike" cap="none">
                <a:solidFill>
                  <a:srgbClr val="000000"/>
                </a:solidFill>
                <a:latin typeface="Barlow Light"/>
                <a:ea typeface="Barlow Light"/>
                <a:cs typeface="Barlow Light"/>
                <a:sym typeface="Barlow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pic>
        <p:nvPicPr>
          <p:cNvPr id="147" name="Google Shape;147;p26"/>
          <p:cNvPicPr preferRelativeResize="0"/>
          <p:nvPr/>
        </p:nvPicPr>
        <p:blipFill rotWithShape="1">
          <a:blip r:embed="rId3">
            <a:alphaModFix/>
          </a:blip>
          <a:srcRect l="32480" t="77967" r="-4718" b="9263"/>
          <a:stretch/>
        </p:blipFill>
        <p:spPr>
          <a:xfrm>
            <a:off x="4168439" y="3570402"/>
            <a:ext cx="4213781" cy="1485379"/>
          </a:xfrm>
          <a:prstGeom prst="rect">
            <a:avLst/>
          </a:prstGeom>
          <a:noFill/>
          <a:ln>
            <a:noFill/>
          </a:ln>
        </p:spPr>
      </p:pic>
      <p:pic>
        <p:nvPicPr>
          <p:cNvPr id="148" name="Google Shape;148;p26"/>
          <p:cNvPicPr preferRelativeResize="0"/>
          <p:nvPr/>
        </p:nvPicPr>
        <p:blipFill rotWithShape="1">
          <a:blip r:embed="rId4">
            <a:alphaModFix/>
          </a:blip>
          <a:srcRect l="-4606" t="49359" r="68851" b="45400"/>
          <a:stretch/>
        </p:blipFill>
        <p:spPr>
          <a:xfrm>
            <a:off x="98983" y="242542"/>
            <a:ext cx="2085680" cy="609566"/>
          </a:xfrm>
          <a:prstGeom prst="rect">
            <a:avLst/>
          </a:prstGeom>
          <a:noFill/>
          <a:ln>
            <a:noFill/>
          </a:ln>
        </p:spPr>
      </p:pic>
      <p:pic>
        <p:nvPicPr>
          <p:cNvPr id="149" name="Google Shape;149;p26"/>
          <p:cNvPicPr preferRelativeResize="0"/>
          <p:nvPr/>
        </p:nvPicPr>
        <p:blipFill rotWithShape="1">
          <a:blip r:embed="rId5">
            <a:alphaModFix/>
          </a:blip>
          <a:srcRect l="26846" t="13787" r="21181" b="2381"/>
          <a:stretch/>
        </p:blipFill>
        <p:spPr>
          <a:xfrm>
            <a:off x="5170864" y="303029"/>
            <a:ext cx="3626051" cy="389924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with two images">
  <p:cSld name="Title slide with two images">
    <p:spTree>
      <p:nvGrpSpPr>
        <p:cNvPr id="1" name="Shape 150"/>
        <p:cNvGrpSpPr/>
        <p:nvPr/>
      </p:nvGrpSpPr>
      <p:grpSpPr>
        <a:xfrm>
          <a:off x="0" y="0"/>
          <a:ext cx="0" cy="0"/>
          <a:chOff x="0" y="0"/>
          <a:chExt cx="0" cy="0"/>
        </a:xfrm>
      </p:grpSpPr>
      <p:pic>
        <p:nvPicPr>
          <p:cNvPr id="151" name="Google Shape;151;p27"/>
          <p:cNvPicPr preferRelativeResize="0"/>
          <p:nvPr/>
        </p:nvPicPr>
        <p:blipFill rotWithShape="1">
          <a:blip r:embed="rId2">
            <a:alphaModFix/>
          </a:blip>
          <a:srcRect/>
          <a:stretch/>
        </p:blipFill>
        <p:spPr>
          <a:xfrm>
            <a:off x="367290" y="4173954"/>
            <a:ext cx="1360610" cy="660296"/>
          </a:xfrm>
          <a:prstGeom prst="rect">
            <a:avLst/>
          </a:prstGeom>
          <a:noFill/>
          <a:ln>
            <a:noFill/>
          </a:ln>
        </p:spPr>
      </p:pic>
      <p:sp>
        <p:nvSpPr>
          <p:cNvPr id="152" name="Google Shape;152;p27"/>
          <p:cNvSpPr txBox="1">
            <a:spLocks noGrp="1"/>
          </p:cNvSpPr>
          <p:nvPr>
            <p:ph type="ctrTitle"/>
          </p:nvPr>
        </p:nvSpPr>
        <p:spPr>
          <a:xfrm>
            <a:off x="322710" y="1402009"/>
            <a:ext cx="4879573" cy="649217"/>
          </a:xfrm>
          <a:prstGeom prst="rect">
            <a:avLst/>
          </a:prstGeom>
          <a:noFill/>
          <a:ln>
            <a:noFill/>
          </a:ln>
        </p:spPr>
        <p:txBody>
          <a:bodyPr spcFirstLastPara="1" wrap="square" lIns="68575" tIns="34275" rIns="68575" bIns="34275" anchor="t" anchorCtr="0">
            <a:spAutoFit/>
          </a:bodyPr>
          <a:lstStyle>
            <a:lvl1pPr marR="0" lvl="0" algn="l" rtl="0">
              <a:lnSpc>
                <a:spcPct val="122592"/>
              </a:lnSpc>
              <a:spcBef>
                <a:spcPts val="0"/>
              </a:spcBef>
              <a:spcAft>
                <a:spcPts val="0"/>
              </a:spcAft>
              <a:buClr>
                <a:srgbClr val="000000"/>
              </a:buClr>
              <a:buSzPts val="4100"/>
              <a:buFont typeface="Barlow Light"/>
              <a:buNone/>
              <a:defRPr sz="41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53" name="Google Shape;153;p27"/>
          <p:cNvSpPr txBox="1">
            <a:spLocks noGrp="1"/>
          </p:cNvSpPr>
          <p:nvPr>
            <p:ph type="subTitle" idx="1"/>
          </p:nvPr>
        </p:nvSpPr>
        <p:spPr>
          <a:xfrm>
            <a:off x="322710" y="2104547"/>
            <a:ext cx="4879573" cy="324608"/>
          </a:xfrm>
          <a:prstGeom prst="rect">
            <a:avLst/>
          </a:prstGeom>
          <a:noFill/>
          <a:ln>
            <a:noFill/>
          </a:ln>
        </p:spPr>
        <p:txBody>
          <a:bodyPr spcFirstLastPara="1" wrap="square" lIns="68575" tIns="34275" rIns="68575" bIns="34275" anchor="t" anchorCtr="0">
            <a:spAutoFit/>
          </a:bodyPr>
          <a:lstStyle>
            <a:lvl1pPr marR="0" lvl="0" algn="l" rtl="0">
              <a:lnSpc>
                <a:spcPct val="119166"/>
              </a:lnSpc>
              <a:spcBef>
                <a:spcPts val="800"/>
              </a:spcBef>
              <a:spcAft>
                <a:spcPts val="0"/>
              </a:spcAft>
              <a:buClr>
                <a:srgbClr val="000000"/>
              </a:buClr>
              <a:buSzPts val="1800"/>
              <a:buFont typeface="Arial"/>
              <a:buNone/>
              <a:defRPr sz="1800" b="0" i="0" u="none" strike="noStrike" cap="none">
                <a:solidFill>
                  <a:srgbClr val="000000"/>
                </a:solidFill>
                <a:latin typeface="Barlow Light"/>
                <a:ea typeface="Barlow Light"/>
                <a:cs typeface="Barlow Light"/>
                <a:sym typeface="Barlow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154" name="Google Shape;154;p27"/>
          <p:cNvSpPr txBox="1">
            <a:spLocks noGrp="1"/>
          </p:cNvSpPr>
          <p:nvPr>
            <p:ph type="body" idx="2"/>
          </p:nvPr>
        </p:nvSpPr>
        <p:spPr>
          <a:xfrm>
            <a:off x="322710" y="2653457"/>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1" i="0" u="none" strike="noStrike" cap="none">
                <a:solidFill>
                  <a:srgbClr val="000000"/>
                </a:solidFill>
                <a:latin typeface="Barlow SemiBold"/>
                <a:ea typeface="Barlow SemiBold"/>
                <a:cs typeface="Barlow SemiBold"/>
                <a:sym typeface="Barlow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55" name="Google Shape;155;p27"/>
          <p:cNvSpPr txBox="1">
            <a:spLocks noGrp="1"/>
          </p:cNvSpPr>
          <p:nvPr>
            <p:ph type="body" idx="3"/>
          </p:nvPr>
        </p:nvSpPr>
        <p:spPr>
          <a:xfrm>
            <a:off x="322710" y="2899450"/>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0" i="0" u="none" strike="noStrike" cap="none">
                <a:solidFill>
                  <a:srgbClr val="000000"/>
                </a:solidFill>
                <a:latin typeface="Barlow Light"/>
                <a:ea typeface="Barlow Light"/>
                <a:cs typeface="Barlow Light"/>
                <a:sym typeface="Barlow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pic>
        <p:nvPicPr>
          <p:cNvPr id="156" name="Google Shape;156;p27"/>
          <p:cNvPicPr preferRelativeResize="0"/>
          <p:nvPr/>
        </p:nvPicPr>
        <p:blipFill rotWithShape="1">
          <a:blip r:embed="rId3">
            <a:alphaModFix/>
          </a:blip>
          <a:srcRect l="-4606" t="49359" r="68851" b="45400"/>
          <a:stretch/>
        </p:blipFill>
        <p:spPr>
          <a:xfrm>
            <a:off x="98983" y="242542"/>
            <a:ext cx="2085680" cy="609566"/>
          </a:xfrm>
          <a:prstGeom prst="rect">
            <a:avLst/>
          </a:prstGeom>
          <a:noFill/>
          <a:ln>
            <a:noFill/>
          </a:ln>
        </p:spPr>
      </p:pic>
      <p:pic>
        <p:nvPicPr>
          <p:cNvPr id="157" name="Google Shape;157;p27"/>
          <p:cNvPicPr preferRelativeResize="0"/>
          <p:nvPr/>
        </p:nvPicPr>
        <p:blipFill rotWithShape="1">
          <a:blip r:embed="rId4">
            <a:alphaModFix/>
          </a:blip>
          <a:srcRect l="52634" t="78297" r="1" b="10595"/>
          <a:stretch/>
        </p:blipFill>
        <p:spPr>
          <a:xfrm>
            <a:off x="6060385" y="3608831"/>
            <a:ext cx="2762916" cy="1292129"/>
          </a:xfrm>
          <a:prstGeom prst="rect">
            <a:avLst/>
          </a:prstGeom>
          <a:noFill/>
          <a:ln>
            <a:noFill/>
          </a:ln>
        </p:spPr>
      </p:pic>
      <p:pic>
        <p:nvPicPr>
          <p:cNvPr id="158" name="Google Shape;158;p27"/>
          <p:cNvPicPr preferRelativeResize="0"/>
          <p:nvPr/>
        </p:nvPicPr>
        <p:blipFill rotWithShape="1">
          <a:blip r:embed="rId5">
            <a:alphaModFix/>
          </a:blip>
          <a:srcRect l="7970" t="4838" r="27910"/>
          <a:stretch/>
        </p:blipFill>
        <p:spPr>
          <a:xfrm>
            <a:off x="5907011" y="339365"/>
            <a:ext cx="3236989" cy="3202757"/>
          </a:xfrm>
          <a:prstGeom prst="rect">
            <a:avLst/>
          </a:prstGeom>
          <a:noFill/>
          <a:ln>
            <a:noFill/>
          </a:ln>
        </p:spPr>
      </p:pic>
      <p:pic>
        <p:nvPicPr>
          <p:cNvPr id="159" name="Google Shape;159;p27"/>
          <p:cNvPicPr preferRelativeResize="0"/>
          <p:nvPr/>
        </p:nvPicPr>
        <p:blipFill rotWithShape="1">
          <a:blip r:embed="rId6">
            <a:alphaModFix/>
          </a:blip>
          <a:srcRect l="5833" r="5833"/>
          <a:stretch/>
        </p:blipFill>
        <p:spPr>
          <a:xfrm>
            <a:off x="4291847" y="3542122"/>
            <a:ext cx="1615163" cy="1292129"/>
          </a:xfrm>
          <a:prstGeom prst="rect">
            <a:avLst/>
          </a:prstGeom>
          <a:noFill/>
          <a:ln>
            <a:noFill/>
          </a:ln>
        </p:spPr>
      </p:pic>
      <p:pic>
        <p:nvPicPr>
          <p:cNvPr id="160" name="Google Shape;160;p27"/>
          <p:cNvPicPr preferRelativeResize="0"/>
          <p:nvPr/>
        </p:nvPicPr>
        <p:blipFill rotWithShape="1">
          <a:blip r:embed="rId7">
            <a:alphaModFix/>
          </a:blip>
          <a:srcRect l="37923" t="71918" r="51711" b="23057"/>
          <a:stretch/>
        </p:blipFill>
        <p:spPr>
          <a:xfrm>
            <a:off x="5202283" y="2866890"/>
            <a:ext cx="604654" cy="58447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mple_Section title">
  <p:cSld name="Sample_Section title">
    <p:spTree>
      <p:nvGrpSpPr>
        <p:cNvPr id="1" name="Shape 161"/>
        <p:cNvGrpSpPr/>
        <p:nvPr/>
      </p:nvGrpSpPr>
      <p:grpSpPr>
        <a:xfrm>
          <a:off x="0" y="0"/>
          <a:ext cx="0" cy="0"/>
          <a:chOff x="0" y="0"/>
          <a:chExt cx="0" cy="0"/>
        </a:xfrm>
      </p:grpSpPr>
      <p:pic>
        <p:nvPicPr>
          <p:cNvPr id="162" name="Google Shape;162;p28"/>
          <p:cNvPicPr preferRelativeResize="0"/>
          <p:nvPr/>
        </p:nvPicPr>
        <p:blipFill rotWithShape="1">
          <a:blip r:embed="rId2">
            <a:alphaModFix/>
          </a:blip>
          <a:srcRect/>
          <a:stretch/>
        </p:blipFill>
        <p:spPr>
          <a:xfrm>
            <a:off x="367290" y="4173954"/>
            <a:ext cx="1360610" cy="660296"/>
          </a:xfrm>
          <a:prstGeom prst="rect">
            <a:avLst/>
          </a:prstGeom>
          <a:noFill/>
          <a:ln>
            <a:noFill/>
          </a:ln>
        </p:spPr>
      </p:pic>
      <p:sp>
        <p:nvSpPr>
          <p:cNvPr id="163" name="Google Shape;163;p28"/>
          <p:cNvSpPr txBox="1">
            <a:spLocks noGrp="1"/>
          </p:cNvSpPr>
          <p:nvPr>
            <p:ph type="ctrTitle"/>
          </p:nvPr>
        </p:nvSpPr>
        <p:spPr>
          <a:xfrm>
            <a:off x="322710" y="1402009"/>
            <a:ext cx="5753797" cy="1335943"/>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0"/>
              </a:spcBef>
              <a:spcAft>
                <a:spcPts val="0"/>
              </a:spcAft>
              <a:buClr>
                <a:srgbClr val="000000"/>
              </a:buClr>
              <a:buSzPts val="4100"/>
              <a:buFont typeface="Barlow Light"/>
              <a:buNone/>
              <a:defRPr sz="41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164" name="Google Shape;164;p28"/>
          <p:cNvPicPr preferRelativeResize="0"/>
          <p:nvPr/>
        </p:nvPicPr>
        <p:blipFill rotWithShape="1">
          <a:blip r:embed="rId3">
            <a:alphaModFix/>
          </a:blip>
          <a:srcRect l="52908" t="68123" r="2" b="12204"/>
          <a:stretch/>
        </p:blipFill>
        <p:spPr>
          <a:xfrm>
            <a:off x="6076507" y="2425391"/>
            <a:ext cx="2746793" cy="2288399"/>
          </a:xfrm>
          <a:prstGeom prst="rect">
            <a:avLst/>
          </a:prstGeom>
          <a:noFill/>
          <a:ln>
            <a:noFill/>
          </a:ln>
        </p:spPr>
      </p:pic>
      <p:pic>
        <p:nvPicPr>
          <p:cNvPr id="165" name="Google Shape;165;p28"/>
          <p:cNvPicPr preferRelativeResize="0"/>
          <p:nvPr/>
        </p:nvPicPr>
        <p:blipFill rotWithShape="1">
          <a:blip r:embed="rId4">
            <a:alphaModFix/>
          </a:blip>
          <a:srcRect l="3874" t="49360" r="52758" b="42026"/>
          <a:stretch/>
        </p:blipFill>
        <p:spPr>
          <a:xfrm>
            <a:off x="203750" y="242541"/>
            <a:ext cx="2529741" cy="1002059"/>
          </a:xfrm>
          <a:prstGeom prst="rect">
            <a:avLst/>
          </a:prstGeom>
          <a:noFill/>
          <a:ln>
            <a:noFill/>
          </a:ln>
        </p:spPr>
      </p:pic>
      <p:sp>
        <p:nvSpPr>
          <p:cNvPr id="166" name="Google Shape;166;p28"/>
          <p:cNvSpPr/>
          <p:nvPr/>
        </p:nvSpPr>
        <p:spPr>
          <a:xfrm>
            <a:off x="6215605" y="4834250"/>
            <a:ext cx="2607695" cy="309250"/>
          </a:xfrm>
          <a:prstGeom prst="rect">
            <a:avLst/>
          </a:prstGeom>
          <a:solidFill>
            <a:srgbClr val="E7E7E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Open Sans Light"/>
              <a:ea typeface="Open Sans Light"/>
              <a:cs typeface="Open Sans Light"/>
              <a:sym typeface="Open Sans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mple_Body slide no image">
  <p:cSld name="Sample_Body slide no image">
    <p:spTree>
      <p:nvGrpSpPr>
        <p:cNvPr id="1" name="Shape 167"/>
        <p:cNvGrpSpPr/>
        <p:nvPr/>
      </p:nvGrpSpPr>
      <p:grpSpPr>
        <a:xfrm>
          <a:off x="0" y="0"/>
          <a:ext cx="0" cy="0"/>
          <a:chOff x="0" y="0"/>
          <a:chExt cx="0" cy="0"/>
        </a:xfrm>
      </p:grpSpPr>
      <p:sp>
        <p:nvSpPr>
          <p:cNvPr id="168" name="Google Shape;168;p29"/>
          <p:cNvSpPr txBox="1">
            <a:spLocks noGrp="1"/>
          </p:cNvSpPr>
          <p:nvPr>
            <p:ph type="ctrTitle"/>
          </p:nvPr>
        </p:nvSpPr>
        <p:spPr>
          <a:xfrm>
            <a:off x="322710" y="337445"/>
            <a:ext cx="7265815" cy="807914"/>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0"/>
              </a:spcBef>
              <a:spcAft>
                <a:spcPts val="0"/>
              </a:spcAft>
              <a:buClr>
                <a:srgbClr val="000000"/>
              </a:buClr>
              <a:buSzPts val="2400"/>
              <a:buFont typeface="Barlow Light"/>
              <a:buNone/>
              <a:defRPr sz="24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169" name="Google Shape;169;p29"/>
          <p:cNvPicPr preferRelativeResize="0"/>
          <p:nvPr/>
        </p:nvPicPr>
        <p:blipFill rotWithShape="1">
          <a:blip r:embed="rId2">
            <a:alphaModFix/>
          </a:blip>
          <a:srcRect l="79225" t="68124" r="1" b="10594"/>
          <a:stretch/>
        </p:blipFill>
        <p:spPr>
          <a:xfrm>
            <a:off x="7695467" y="158508"/>
            <a:ext cx="1211729" cy="2475569"/>
          </a:xfrm>
          <a:prstGeom prst="rect">
            <a:avLst/>
          </a:prstGeom>
          <a:noFill/>
          <a:ln>
            <a:noFill/>
          </a:ln>
        </p:spPr>
      </p:pic>
      <p:pic>
        <p:nvPicPr>
          <p:cNvPr id="170" name="Google Shape;170;p29"/>
          <p:cNvPicPr preferRelativeResize="0"/>
          <p:nvPr/>
        </p:nvPicPr>
        <p:blipFill rotWithShape="1">
          <a:blip r:embed="rId3">
            <a:alphaModFix/>
          </a:blip>
          <a:srcRect/>
          <a:stretch/>
        </p:blipFill>
        <p:spPr>
          <a:xfrm>
            <a:off x="8164886" y="4578594"/>
            <a:ext cx="742310" cy="360239"/>
          </a:xfrm>
          <a:prstGeom prst="rect">
            <a:avLst/>
          </a:prstGeom>
          <a:noFill/>
          <a:ln>
            <a:noFill/>
          </a:ln>
        </p:spPr>
      </p:pic>
      <p:sp>
        <p:nvSpPr>
          <p:cNvPr id="171" name="Google Shape;171;p29"/>
          <p:cNvSpPr txBox="1">
            <a:spLocks noGrp="1"/>
          </p:cNvSpPr>
          <p:nvPr>
            <p:ph type="body" idx="1"/>
          </p:nvPr>
        </p:nvSpPr>
        <p:spPr>
          <a:xfrm>
            <a:off x="322710" y="1374108"/>
            <a:ext cx="7265815" cy="388144"/>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1" i="0" u="none" strike="noStrike" cap="none">
                <a:solidFill>
                  <a:schemeClr val="dk1"/>
                </a:solidFill>
                <a:latin typeface="Open Sans SemiBold"/>
                <a:ea typeface="Open Sans SemiBold"/>
                <a:cs typeface="Open Sans SemiBold"/>
                <a:sym typeface="Open Sans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72" name="Google Shape;172;p29"/>
          <p:cNvSpPr txBox="1">
            <a:spLocks noGrp="1"/>
          </p:cNvSpPr>
          <p:nvPr>
            <p:ph type="body" idx="2"/>
          </p:nvPr>
        </p:nvSpPr>
        <p:spPr>
          <a:xfrm>
            <a:off x="322710" y="4751905"/>
            <a:ext cx="3787378" cy="186928"/>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Open Sans Light"/>
                <a:ea typeface="Open Sans Light"/>
                <a:cs typeface="Open Sans Light"/>
                <a:sym typeface="Open Sans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73" name="Google Shape;173;p29"/>
          <p:cNvSpPr txBox="1">
            <a:spLocks noGrp="1"/>
          </p:cNvSpPr>
          <p:nvPr>
            <p:ph type="subTitle" idx="3"/>
          </p:nvPr>
        </p:nvSpPr>
        <p:spPr>
          <a:xfrm>
            <a:off x="322710" y="1812727"/>
            <a:ext cx="5178598" cy="207749"/>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800"/>
              </a:spcBef>
              <a:spcAft>
                <a:spcPts val="0"/>
              </a:spcAft>
              <a:buClr>
                <a:srgbClr val="000000"/>
              </a:buClr>
              <a:buSzPts val="900"/>
              <a:buFont typeface="Arial"/>
              <a:buNone/>
              <a:defRPr sz="900" b="0" i="0" u="none" strike="noStrike" cap="none">
                <a:solidFill>
                  <a:srgbClr val="000000"/>
                </a:solidFill>
                <a:latin typeface="Open Sans Light"/>
                <a:ea typeface="Open Sans Light"/>
                <a:cs typeface="Open Sans Light"/>
                <a:sym typeface="Open Sans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Sample_Body slide with table">
  <p:cSld name="1_Sample_Body slide with table">
    <p:spTree>
      <p:nvGrpSpPr>
        <p:cNvPr id="1" name="Shape 174"/>
        <p:cNvGrpSpPr/>
        <p:nvPr/>
      </p:nvGrpSpPr>
      <p:grpSpPr>
        <a:xfrm>
          <a:off x="0" y="0"/>
          <a:ext cx="0" cy="0"/>
          <a:chOff x="0" y="0"/>
          <a:chExt cx="0" cy="0"/>
        </a:xfrm>
      </p:grpSpPr>
      <p:sp>
        <p:nvSpPr>
          <p:cNvPr id="175" name="Google Shape;175;p30"/>
          <p:cNvSpPr txBox="1">
            <a:spLocks noGrp="1"/>
          </p:cNvSpPr>
          <p:nvPr>
            <p:ph type="ctrTitle"/>
          </p:nvPr>
        </p:nvSpPr>
        <p:spPr>
          <a:xfrm>
            <a:off x="322710" y="337445"/>
            <a:ext cx="8011251" cy="438581"/>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0"/>
              </a:spcBef>
              <a:spcAft>
                <a:spcPts val="0"/>
              </a:spcAft>
              <a:buClr>
                <a:srgbClr val="000000"/>
              </a:buClr>
              <a:buSzPts val="2400"/>
              <a:buFont typeface="Barlow Light"/>
              <a:buNone/>
              <a:defRPr sz="24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176" name="Google Shape;176;p30"/>
          <p:cNvPicPr preferRelativeResize="0"/>
          <p:nvPr/>
        </p:nvPicPr>
        <p:blipFill rotWithShape="1">
          <a:blip r:embed="rId2">
            <a:alphaModFix/>
          </a:blip>
          <a:srcRect/>
          <a:stretch/>
        </p:blipFill>
        <p:spPr>
          <a:xfrm>
            <a:off x="8164886" y="4578594"/>
            <a:ext cx="742310" cy="360239"/>
          </a:xfrm>
          <a:prstGeom prst="rect">
            <a:avLst/>
          </a:prstGeom>
          <a:noFill/>
          <a:ln>
            <a:noFill/>
          </a:ln>
        </p:spPr>
      </p:pic>
      <p:sp>
        <p:nvSpPr>
          <p:cNvPr id="177" name="Google Shape;177;p30"/>
          <p:cNvSpPr txBox="1">
            <a:spLocks noGrp="1"/>
          </p:cNvSpPr>
          <p:nvPr>
            <p:ph type="subTitle" idx="1"/>
          </p:nvPr>
        </p:nvSpPr>
        <p:spPr>
          <a:xfrm>
            <a:off x="322709" y="1685363"/>
            <a:ext cx="8011250" cy="207749"/>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800"/>
              </a:spcBef>
              <a:spcAft>
                <a:spcPts val="0"/>
              </a:spcAft>
              <a:buClr>
                <a:srgbClr val="000000"/>
              </a:buClr>
              <a:buSzPts val="900"/>
              <a:buFont typeface="Arial"/>
              <a:buNone/>
              <a:defRPr sz="900" b="0" i="0" u="none" strike="noStrike" cap="none">
                <a:solidFill>
                  <a:srgbClr val="000000"/>
                </a:solidFill>
                <a:latin typeface="Open Sans Light"/>
                <a:ea typeface="Open Sans Light"/>
                <a:cs typeface="Open Sans Light"/>
                <a:sym typeface="Open Sans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178" name="Google Shape;178;p30"/>
          <p:cNvSpPr txBox="1">
            <a:spLocks noGrp="1"/>
          </p:cNvSpPr>
          <p:nvPr>
            <p:ph type="body" idx="2"/>
          </p:nvPr>
        </p:nvSpPr>
        <p:spPr>
          <a:xfrm>
            <a:off x="322710" y="1131639"/>
            <a:ext cx="8011251" cy="388144"/>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1" i="0" u="none" strike="noStrike" cap="none">
                <a:solidFill>
                  <a:schemeClr val="dk1"/>
                </a:solidFill>
                <a:latin typeface="Open Sans SemiBold"/>
                <a:ea typeface="Open Sans SemiBold"/>
                <a:cs typeface="Open Sans SemiBold"/>
                <a:sym typeface="Open Sans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79" name="Google Shape;179;p30"/>
          <p:cNvSpPr txBox="1">
            <a:spLocks noGrp="1"/>
          </p:cNvSpPr>
          <p:nvPr>
            <p:ph type="body" idx="3"/>
          </p:nvPr>
        </p:nvSpPr>
        <p:spPr>
          <a:xfrm>
            <a:off x="322710" y="4751905"/>
            <a:ext cx="3787378" cy="186928"/>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Open Sans Light"/>
                <a:ea typeface="Open Sans Light"/>
                <a:cs typeface="Open Sans Light"/>
                <a:sym typeface="Open Sans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80"/>
        <p:cNvGrpSpPr/>
        <p:nvPr/>
      </p:nvGrpSpPr>
      <p:grpSpPr>
        <a:xfrm>
          <a:off x="0" y="0"/>
          <a:ext cx="0" cy="0"/>
          <a:chOff x="0" y="0"/>
          <a:chExt cx="0" cy="0"/>
        </a:xfrm>
      </p:grpSpPr>
      <p:sp>
        <p:nvSpPr>
          <p:cNvPr id="181" name="Google Shape;181;p31"/>
          <p:cNvSpPr txBox="1">
            <a:spLocks noGrp="1"/>
          </p:cNvSpPr>
          <p:nvPr>
            <p:ph type="ctrTitle"/>
          </p:nvPr>
        </p:nvSpPr>
        <p:spPr>
          <a:xfrm>
            <a:off x="539197" y="1834336"/>
            <a:ext cx="5364646" cy="649217"/>
          </a:xfrm>
          <a:prstGeom prst="rect">
            <a:avLst/>
          </a:prstGeom>
          <a:noFill/>
          <a:ln>
            <a:noFill/>
          </a:ln>
        </p:spPr>
        <p:txBody>
          <a:bodyPr spcFirstLastPara="1" wrap="square" lIns="68575" tIns="34275" rIns="68575" bIns="34275" anchor="t" anchorCtr="0">
            <a:spAutoFit/>
          </a:bodyPr>
          <a:lstStyle>
            <a:lvl1pPr marR="0" lvl="0" algn="l" rtl="0">
              <a:lnSpc>
                <a:spcPct val="122592"/>
              </a:lnSpc>
              <a:spcBef>
                <a:spcPts val="0"/>
              </a:spcBef>
              <a:spcAft>
                <a:spcPts val="0"/>
              </a:spcAft>
              <a:buClr>
                <a:srgbClr val="000000"/>
              </a:buClr>
              <a:buSzPts val="4100"/>
              <a:buFont typeface="Barlow Light"/>
              <a:buNone/>
              <a:defRPr sz="41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82" name="Google Shape;182;p31"/>
          <p:cNvSpPr txBox="1">
            <a:spLocks noGrp="1"/>
          </p:cNvSpPr>
          <p:nvPr>
            <p:ph type="body" idx="1"/>
          </p:nvPr>
        </p:nvSpPr>
        <p:spPr>
          <a:xfrm>
            <a:off x="539197" y="3085784"/>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1" i="0" u="none" strike="noStrike" cap="none">
                <a:solidFill>
                  <a:srgbClr val="000000"/>
                </a:solidFill>
                <a:latin typeface="Barlow SemiBold"/>
                <a:ea typeface="Barlow SemiBold"/>
                <a:cs typeface="Barlow SemiBold"/>
                <a:sym typeface="Barlow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83" name="Google Shape;183;p31"/>
          <p:cNvSpPr txBox="1">
            <a:spLocks noGrp="1"/>
          </p:cNvSpPr>
          <p:nvPr>
            <p:ph type="body" idx="2"/>
          </p:nvPr>
        </p:nvSpPr>
        <p:spPr>
          <a:xfrm>
            <a:off x="539197" y="3331777"/>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0" i="0" u="none" strike="noStrike" cap="none">
                <a:solidFill>
                  <a:srgbClr val="000000"/>
                </a:solidFill>
                <a:latin typeface="Barlow Light"/>
                <a:ea typeface="Barlow Light"/>
                <a:cs typeface="Barlow Light"/>
                <a:sym typeface="Barlow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pic>
        <p:nvPicPr>
          <p:cNvPr id="184" name="Google Shape;184;p31"/>
          <p:cNvPicPr preferRelativeResize="0"/>
          <p:nvPr/>
        </p:nvPicPr>
        <p:blipFill rotWithShape="1">
          <a:blip r:embed="rId2">
            <a:alphaModFix/>
          </a:blip>
          <a:srcRect l="52908" t="68124" r="2" b="10594"/>
          <a:stretch/>
        </p:blipFill>
        <p:spPr>
          <a:xfrm>
            <a:off x="6076507" y="2425391"/>
            <a:ext cx="2746793" cy="2475569"/>
          </a:xfrm>
          <a:prstGeom prst="rect">
            <a:avLst/>
          </a:prstGeom>
          <a:noFill/>
          <a:ln>
            <a:noFill/>
          </a:ln>
        </p:spPr>
      </p:pic>
      <p:pic>
        <p:nvPicPr>
          <p:cNvPr id="185" name="Google Shape;185;p31"/>
          <p:cNvPicPr preferRelativeResize="0"/>
          <p:nvPr/>
        </p:nvPicPr>
        <p:blipFill rotWithShape="1">
          <a:blip r:embed="rId3">
            <a:alphaModFix/>
          </a:blip>
          <a:srcRect/>
          <a:stretch/>
        </p:blipFill>
        <p:spPr>
          <a:xfrm>
            <a:off x="7488515" y="316573"/>
            <a:ext cx="1321966" cy="641543"/>
          </a:xfrm>
          <a:prstGeom prst="rect">
            <a:avLst/>
          </a:prstGeom>
          <a:noFill/>
          <a:ln>
            <a:noFill/>
          </a:ln>
        </p:spPr>
      </p:pic>
      <p:pic>
        <p:nvPicPr>
          <p:cNvPr id="186" name="Google Shape;186;p31"/>
          <p:cNvPicPr preferRelativeResize="0"/>
          <p:nvPr/>
        </p:nvPicPr>
        <p:blipFill rotWithShape="1">
          <a:blip r:embed="rId4">
            <a:alphaModFix/>
          </a:blip>
          <a:srcRect l="3874" t="49360" r="52758" b="42026"/>
          <a:stretch/>
        </p:blipFill>
        <p:spPr>
          <a:xfrm>
            <a:off x="203750" y="242541"/>
            <a:ext cx="2529741" cy="100205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_2">
  <p:cSld name="Content_2">
    <p:spTree>
      <p:nvGrpSpPr>
        <p:cNvPr id="1" name="Shape 187"/>
        <p:cNvGrpSpPr/>
        <p:nvPr/>
      </p:nvGrpSpPr>
      <p:grpSpPr>
        <a:xfrm>
          <a:off x="0" y="0"/>
          <a:ext cx="0" cy="0"/>
          <a:chOff x="0" y="0"/>
          <a:chExt cx="0" cy="0"/>
        </a:xfrm>
      </p:grpSpPr>
      <p:sp>
        <p:nvSpPr>
          <p:cNvPr id="188" name="Google Shape;188;p32"/>
          <p:cNvSpPr/>
          <p:nvPr/>
        </p:nvSpPr>
        <p:spPr>
          <a:xfrm>
            <a:off x="-1" y="0"/>
            <a:ext cx="9144001" cy="901976"/>
          </a:xfrm>
          <a:prstGeom prst="rect">
            <a:avLst/>
          </a:prstGeom>
          <a:solidFill>
            <a:srgbClr val="FFEC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1" i="0">
              <a:solidFill>
                <a:schemeClr val="lt1"/>
              </a:solidFill>
              <a:latin typeface="Montserrat"/>
              <a:ea typeface="Montserrat"/>
              <a:cs typeface="Montserrat"/>
              <a:sym typeface="Montserrat"/>
            </a:endParaRPr>
          </a:p>
        </p:txBody>
      </p:sp>
      <p:sp>
        <p:nvSpPr>
          <p:cNvPr id="189" name="Google Shape;189;p32"/>
          <p:cNvSpPr txBox="1">
            <a:spLocks noGrp="1"/>
          </p:cNvSpPr>
          <p:nvPr>
            <p:ph type="title"/>
          </p:nvPr>
        </p:nvSpPr>
        <p:spPr>
          <a:xfrm>
            <a:off x="421248" y="1"/>
            <a:ext cx="7886700" cy="901975"/>
          </a:xfrm>
          <a:prstGeom prst="rect">
            <a:avLst/>
          </a:prstGeom>
          <a:noFill/>
          <a:ln>
            <a:noFill/>
          </a:ln>
        </p:spPr>
        <p:txBody>
          <a:bodyPr spcFirstLastPara="1" wrap="square" lIns="67500" tIns="35100" rIns="67500" bIns="35100" anchor="t" anchorCtr="0">
            <a:normAutofit/>
          </a:bodyPr>
          <a:lstStyle>
            <a:lvl1pPr marR="0" lvl="0" algn="l" rtl="0">
              <a:lnSpc>
                <a:spcPct val="90000"/>
              </a:lnSpc>
              <a:spcBef>
                <a:spcPts val="0"/>
              </a:spcBef>
              <a:spcAft>
                <a:spcPts val="0"/>
              </a:spcAft>
              <a:buClr>
                <a:srgbClr val="343638"/>
              </a:buClr>
              <a:buSzPts val="2400"/>
              <a:buFont typeface="Barlow Light"/>
              <a:buNone/>
              <a:defRPr sz="2400" b="0" i="0" u="none" strike="noStrike" cap="none">
                <a:solidFill>
                  <a:srgbClr val="343638"/>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90" name="Google Shape;190;p32"/>
          <p:cNvSpPr txBox="1">
            <a:spLocks noGrp="1"/>
          </p:cNvSpPr>
          <p:nvPr>
            <p:ph type="body" idx="1"/>
          </p:nvPr>
        </p:nvSpPr>
        <p:spPr>
          <a:xfrm>
            <a:off x="421248" y="1240972"/>
            <a:ext cx="8092642" cy="2906486"/>
          </a:xfrm>
          <a:prstGeom prst="rect">
            <a:avLst/>
          </a:prstGeom>
          <a:noFill/>
          <a:ln>
            <a:noFill/>
          </a:ln>
        </p:spPr>
        <p:txBody>
          <a:bodyPr spcFirstLastPara="1" wrap="square" lIns="68575" tIns="34275" rIns="68575" bIns="34275" anchor="t" anchorCtr="0">
            <a:noAutofit/>
          </a:bodyPr>
          <a:lstStyle>
            <a:lvl1pPr marL="457200" marR="0" lvl="0" indent="-323850" algn="l" rtl="0">
              <a:lnSpc>
                <a:spcPct val="90000"/>
              </a:lnSpc>
              <a:spcBef>
                <a:spcPts val="800"/>
              </a:spcBef>
              <a:spcAft>
                <a:spcPts val="0"/>
              </a:spcAft>
              <a:buClr>
                <a:srgbClr val="343638"/>
              </a:buClr>
              <a:buSzPts val="1500"/>
              <a:buFont typeface="Arial"/>
              <a:buChar char="•"/>
              <a:defRPr sz="1500" b="1" i="0" u="none" strike="noStrike" cap="none">
                <a:solidFill>
                  <a:srgbClr val="343638"/>
                </a:solidFill>
                <a:latin typeface="Montserrat"/>
                <a:ea typeface="Montserrat"/>
                <a:cs typeface="Montserrat"/>
                <a:sym typeface="Montserrat"/>
              </a:defRPr>
            </a:lvl1pPr>
            <a:lvl2pPr marL="914400" marR="0" lvl="1" indent="-304800" algn="l" rtl="0">
              <a:lnSpc>
                <a:spcPct val="100000"/>
              </a:lnSpc>
              <a:spcBef>
                <a:spcPts val="0"/>
              </a:spcBef>
              <a:spcAft>
                <a:spcPts val="0"/>
              </a:spcAft>
              <a:buClr>
                <a:srgbClr val="343638"/>
              </a:buClr>
              <a:buSzPts val="1200"/>
              <a:buFont typeface="Arial"/>
              <a:buChar char="•"/>
              <a:defRPr sz="1200" b="0" i="0" u="none" strike="noStrike" cap="none">
                <a:solidFill>
                  <a:srgbClr val="343638"/>
                </a:solidFill>
                <a:latin typeface="Open Sans Light"/>
                <a:ea typeface="Open Sans Light"/>
                <a:cs typeface="Open Sans Light"/>
                <a:sym typeface="Open Sans Light"/>
              </a:defRPr>
            </a:lvl2pPr>
            <a:lvl3pPr marL="1371600" marR="0" lvl="2" indent="-304800" algn="l" rtl="0">
              <a:lnSpc>
                <a:spcPct val="100000"/>
              </a:lnSpc>
              <a:spcBef>
                <a:spcPts val="500"/>
              </a:spcBef>
              <a:spcAft>
                <a:spcPts val="0"/>
              </a:spcAft>
              <a:buClr>
                <a:srgbClr val="343638"/>
              </a:buClr>
              <a:buSzPts val="1200"/>
              <a:buFont typeface="Arial"/>
              <a:buChar char="•"/>
              <a:defRPr sz="1200" b="0" i="0" u="none" strike="noStrike" cap="none">
                <a:solidFill>
                  <a:srgbClr val="343638"/>
                </a:solidFill>
                <a:latin typeface="Open Sans Light"/>
                <a:ea typeface="Open Sans Light"/>
                <a:cs typeface="Open Sans Light"/>
                <a:sym typeface="Open Sans Light"/>
              </a:defRPr>
            </a:lvl3pPr>
            <a:lvl4pPr marL="1828800" marR="0" lvl="3" indent="-304800" algn="l" rtl="0">
              <a:lnSpc>
                <a:spcPct val="100000"/>
              </a:lnSpc>
              <a:spcBef>
                <a:spcPts val="0"/>
              </a:spcBef>
              <a:spcAft>
                <a:spcPts val="0"/>
              </a:spcAft>
              <a:buClr>
                <a:srgbClr val="343638"/>
              </a:buClr>
              <a:buSzPts val="1200"/>
              <a:buFont typeface="Arial"/>
              <a:buChar char="•"/>
              <a:defRPr sz="1200" b="0" i="0" u="none" strike="noStrike" cap="none">
                <a:solidFill>
                  <a:srgbClr val="343638"/>
                </a:solidFill>
                <a:latin typeface="Open Sans Light"/>
                <a:ea typeface="Open Sans Light"/>
                <a:cs typeface="Open Sans Light"/>
                <a:sym typeface="Open Sans Light"/>
              </a:defRPr>
            </a:lvl4pPr>
            <a:lvl5pPr marL="2286000" marR="0" lvl="4" indent="-304800" algn="l" rtl="0">
              <a:lnSpc>
                <a:spcPct val="100000"/>
              </a:lnSpc>
              <a:spcBef>
                <a:spcPts val="0"/>
              </a:spcBef>
              <a:spcAft>
                <a:spcPts val="0"/>
              </a:spcAft>
              <a:buClr>
                <a:srgbClr val="343638"/>
              </a:buClr>
              <a:buSzPts val="1200"/>
              <a:buFont typeface="Arial"/>
              <a:buChar char="•"/>
              <a:defRPr sz="1200" b="0" i="0" u="none" strike="noStrike" cap="none">
                <a:solidFill>
                  <a:srgbClr val="343638"/>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mple_Body slide with image">
  <p:cSld name="Sample_Body slide with image">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322710" y="337445"/>
            <a:ext cx="5364646" cy="438581"/>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0"/>
              </a:spcBef>
              <a:spcAft>
                <a:spcPts val="0"/>
              </a:spcAft>
              <a:buClr>
                <a:srgbClr val="000000"/>
              </a:buClr>
              <a:buSzPts val="2400"/>
              <a:buFont typeface="Barlow Light"/>
              <a:buNone/>
              <a:defRPr sz="24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63" name="Google Shape;63;p15"/>
          <p:cNvPicPr preferRelativeResize="0"/>
          <p:nvPr/>
        </p:nvPicPr>
        <p:blipFill rotWithShape="1">
          <a:blip r:embed="rId2">
            <a:alphaModFix/>
          </a:blip>
          <a:srcRect/>
          <a:stretch/>
        </p:blipFill>
        <p:spPr>
          <a:xfrm>
            <a:off x="8164886" y="4578594"/>
            <a:ext cx="742310" cy="360239"/>
          </a:xfrm>
          <a:prstGeom prst="rect">
            <a:avLst/>
          </a:prstGeom>
          <a:noFill/>
          <a:ln>
            <a:noFill/>
          </a:ln>
        </p:spPr>
      </p:pic>
      <p:pic>
        <p:nvPicPr>
          <p:cNvPr id="64" name="Google Shape;64;p15"/>
          <p:cNvPicPr preferRelativeResize="0"/>
          <p:nvPr/>
        </p:nvPicPr>
        <p:blipFill rotWithShape="1">
          <a:blip r:embed="rId3">
            <a:alphaModFix/>
          </a:blip>
          <a:srcRect l="47527" t="78866" r="2" b="14827"/>
          <a:stretch/>
        </p:blipFill>
        <p:spPr>
          <a:xfrm>
            <a:off x="5762501" y="3674993"/>
            <a:ext cx="3060800" cy="733722"/>
          </a:xfrm>
          <a:prstGeom prst="rect">
            <a:avLst/>
          </a:prstGeom>
          <a:noFill/>
          <a:ln>
            <a:noFill/>
          </a:ln>
        </p:spPr>
      </p:pic>
      <p:sp>
        <p:nvSpPr>
          <p:cNvPr id="65" name="Google Shape;65;p15"/>
          <p:cNvSpPr txBox="1">
            <a:spLocks noGrp="1"/>
          </p:cNvSpPr>
          <p:nvPr>
            <p:ph type="body" idx="1"/>
          </p:nvPr>
        </p:nvSpPr>
        <p:spPr>
          <a:xfrm>
            <a:off x="322710" y="1131639"/>
            <a:ext cx="5364646" cy="388144"/>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1" i="0" u="none" strike="noStrike" cap="none">
                <a:solidFill>
                  <a:schemeClr val="dk1"/>
                </a:solidFill>
                <a:latin typeface="Open Sans SemiBold"/>
                <a:ea typeface="Open Sans SemiBold"/>
                <a:cs typeface="Open Sans SemiBold"/>
                <a:sym typeface="Open Sans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66" name="Google Shape;66;p15"/>
          <p:cNvSpPr txBox="1">
            <a:spLocks noGrp="1"/>
          </p:cNvSpPr>
          <p:nvPr>
            <p:ph type="body" idx="2"/>
          </p:nvPr>
        </p:nvSpPr>
        <p:spPr>
          <a:xfrm>
            <a:off x="322710" y="4751905"/>
            <a:ext cx="3787378" cy="186928"/>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Open Sans Light"/>
                <a:ea typeface="Open Sans Light"/>
                <a:cs typeface="Open Sans Light"/>
                <a:sym typeface="Open Sans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pic>
        <p:nvPicPr>
          <p:cNvPr id="67" name="Google Shape;67;p15"/>
          <p:cNvPicPr preferRelativeResize="0"/>
          <p:nvPr/>
        </p:nvPicPr>
        <p:blipFill rotWithShape="1">
          <a:blip r:embed="rId4">
            <a:alphaModFix/>
          </a:blip>
          <a:srcRect l="9965" t="12338" r="26400" b="3539"/>
          <a:stretch/>
        </p:blipFill>
        <p:spPr>
          <a:xfrm>
            <a:off x="5907011" y="337445"/>
            <a:ext cx="3236989" cy="3202757"/>
          </a:xfrm>
          <a:prstGeom prst="rect">
            <a:avLst/>
          </a:prstGeom>
          <a:noFill/>
          <a:ln>
            <a:noFill/>
          </a:ln>
        </p:spPr>
      </p:pic>
      <p:sp>
        <p:nvSpPr>
          <p:cNvPr id="68" name="Google Shape;68;p15"/>
          <p:cNvSpPr txBox="1">
            <a:spLocks noGrp="1"/>
          </p:cNvSpPr>
          <p:nvPr>
            <p:ph type="subTitle" idx="3"/>
          </p:nvPr>
        </p:nvSpPr>
        <p:spPr>
          <a:xfrm>
            <a:off x="322710" y="1685363"/>
            <a:ext cx="5178598" cy="207749"/>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800"/>
              </a:spcBef>
              <a:spcAft>
                <a:spcPts val="0"/>
              </a:spcAft>
              <a:buClr>
                <a:srgbClr val="000000"/>
              </a:buClr>
              <a:buSzPts val="900"/>
              <a:buFont typeface="Arial"/>
              <a:buNone/>
              <a:defRPr sz="900" b="0" i="0" u="none" strike="noStrike" cap="none">
                <a:solidFill>
                  <a:srgbClr val="000000"/>
                </a:solidFill>
                <a:latin typeface="Open Sans Light"/>
                <a:ea typeface="Open Sans Light"/>
                <a:cs typeface="Open Sans Light"/>
                <a:sym typeface="Open Sans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258159" y="137869"/>
            <a:ext cx="8627682" cy="994172"/>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chemeClr val="dk1"/>
              </a:buClr>
              <a:buSzPts val="3300"/>
              <a:buFont typeface="Barlow Light"/>
              <a:buNone/>
              <a:defRPr sz="3300" b="0" i="0" u="none" strike="noStrike" cap="none">
                <a:solidFill>
                  <a:schemeClr val="dk1"/>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93" name="Google Shape;193;p33"/>
          <p:cNvSpPr txBox="1">
            <a:spLocks noGrp="1"/>
          </p:cNvSpPr>
          <p:nvPr>
            <p:ph type="body" idx="1"/>
          </p:nvPr>
        </p:nvSpPr>
        <p:spPr>
          <a:xfrm>
            <a:off x="258159" y="1132040"/>
            <a:ext cx="8627682" cy="3402517"/>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Open Sans Light"/>
                <a:ea typeface="Open Sans Light"/>
                <a:cs typeface="Open Sans Light"/>
                <a:sym typeface="Open Sans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94" name="Google Shape;194;p33"/>
          <p:cNvSpPr txBox="1">
            <a:spLocks noGrp="1"/>
          </p:cNvSpPr>
          <p:nvPr>
            <p:ph type="sldNum" idx="12"/>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400">
                <a:solidFill>
                  <a:schemeClr val="dk1"/>
                </a:solidFill>
                <a:latin typeface="Open Sans Light"/>
                <a:ea typeface="Open Sans Light"/>
                <a:cs typeface="Open Sans Light"/>
                <a:sym typeface="Open Sans Light"/>
              </a:defRPr>
            </a:lvl1pPr>
            <a:lvl2pPr marL="0" marR="0" lvl="1" indent="0" algn="l" rtl="0">
              <a:spcBef>
                <a:spcPts val="0"/>
              </a:spcBef>
              <a:buNone/>
              <a:defRPr sz="1400">
                <a:solidFill>
                  <a:schemeClr val="dk1"/>
                </a:solidFill>
                <a:latin typeface="Open Sans Light"/>
                <a:ea typeface="Open Sans Light"/>
                <a:cs typeface="Open Sans Light"/>
                <a:sym typeface="Open Sans Light"/>
              </a:defRPr>
            </a:lvl2pPr>
            <a:lvl3pPr marL="0" marR="0" lvl="2" indent="0" algn="l" rtl="0">
              <a:spcBef>
                <a:spcPts val="0"/>
              </a:spcBef>
              <a:buNone/>
              <a:defRPr sz="1400">
                <a:solidFill>
                  <a:schemeClr val="dk1"/>
                </a:solidFill>
                <a:latin typeface="Open Sans Light"/>
                <a:ea typeface="Open Sans Light"/>
                <a:cs typeface="Open Sans Light"/>
                <a:sym typeface="Open Sans Light"/>
              </a:defRPr>
            </a:lvl3pPr>
            <a:lvl4pPr marL="0" marR="0" lvl="3" indent="0" algn="l" rtl="0">
              <a:spcBef>
                <a:spcPts val="0"/>
              </a:spcBef>
              <a:buNone/>
              <a:defRPr sz="1400">
                <a:solidFill>
                  <a:schemeClr val="dk1"/>
                </a:solidFill>
                <a:latin typeface="Open Sans Light"/>
                <a:ea typeface="Open Sans Light"/>
                <a:cs typeface="Open Sans Light"/>
                <a:sym typeface="Open Sans Light"/>
              </a:defRPr>
            </a:lvl4pPr>
            <a:lvl5pPr marL="0" marR="0" lvl="4" indent="0" algn="l" rtl="0">
              <a:spcBef>
                <a:spcPts val="0"/>
              </a:spcBef>
              <a:buNone/>
              <a:defRPr sz="1400">
                <a:solidFill>
                  <a:schemeClr val="dk1"/>
                </a:solidFill>
                <a:latin typeface="Open Sans Light"/>
                <a:ea typeface="Open Sans Light"/>
                <a:cs typeface="Open Sans Light"/>
                <a:sym typeface="Open Sans Light"/>
              </a:defRPr>
            </a:lvl5pPr>
            <a:lvl6pPr marL="0" marR="0" lvl="5" indent="0" algn="l" rtl="0">
              <a:spcBef>
                <a:spcPts val="0"/>
              </a:spcBef>
              <a:buNone/>
              <a:defRPr sz="1400">
                <a:solidFill>
                  <a:schemeClr val="dk1"/>
                </a:solidFill>
                <a:latin typeface="Open Sans Light"/>
                <a:ea typeface="Open Sans Light"/>
                <a:cs typeface="Open Sans Light"/>
                <a:sym typeface="Open Sans Light"/>
              </a:defRPr>
            </a:lvl6pPr>
            <a:lvl7pPr marL="0" marR="0" lvl="6" indent="0" algn="l" rtl="0">
              <a:spcBef>
                <a:spcPts val="0"/>
              </a:spcBef>
              <a:buNone/>
              <a:defRPr sz="1400">
                <a:solidFill>
                  <a:schemeClr val="dk1"/>
                </a:solidFill>
                <a:latin typeface="Open Sans Light"/>
                <a:ea typeface="Open Sans Light"/>
                <a:cs typeface="Open Sans Light"/>
                <a:sym typeface="Open Sans Light"/>
              </a:defRPr>
            </a:lvl7pPr>
            <a:lvl8pPr marL="0" marR="0" lvl="7" indent="0" algn="l" rtl="0">
              <a:spcBef>
                <a:spcPts val="0"/>
              </a:spcBef>
              <a:buNone/>
              <a:defRPr sz="1400">
                <a:solidFill>
                  <a:schemeClr val="dk1"/>
                </a:solidFill>
                <a:latin typeface="Open Sans Light"/>
                <a:ea typeface="Open Sans Light"/>
                <a:cs typeface="Open Sans Light"/>
                <a:sym typeface="Open Sans Light"/>
              </a:defRPr>
            </a:lvl8pPr>
            <a:lvl9pPr marL="0" marR="0" lvl="8" indent="0" algn="l" rtl="0">
              <a:spcBef>
                <a:spcPts val="0"/>
              </a:spcBef>
              <a:buNone/>
              <a:defRPr sz="1400">
                <a:solidFill>
                  <a:schemeClr val="dk1"/>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ody slide no image">
  <p:cSld name="Body slide no image">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322710" y="337445"/>
            <a:ext cx="7265816" cy="438581"/>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0"/>
              </a:spcBef>
              <a:spcAft>
                <a:spcPts val="0"/>
              </a:spcAft>
              <a:buClr>
                <a:srgbClr val="000000"/>
              </a:buClr>
              <a:buSzPts val="2400"/>
              <a:buFont typeface="Barlow Light"/>
              <a:buNone/>
              <a:defRPr sz="24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71" name="Google Shape;71;p16"/>
          <p:cNvPicPr preferRelativeResize="0"/>
          <p:nvPr/>
        </p:nvPicPr>
        <p:blipFill rotWithShape="1">
          <a:blip r:embed="rId2">
            <a:alphaModFix/>
          </a:blip>
          <a:srcRect l="79225" t="68124" r="1" b="10594"/>
          <a:stretch/>
        </p:blipFill>
        <p:spPr>
          <a:xfrm>
            <a:off x="7695467" y="158508"/>
            <a:ext cx="1211729" cy="2475569"/>
          </a:xfrm>
          <a:prstGeom prst="rect">
            <a:avLst/>
          </a:prstGeom>
          <a:noFill/>
          <a:ln>
            <a:noFill/>
          </a:ln>
        </p:spPr>
      </p:pic>
      <p:pic>
        <p:nvPicPr>
          <p:cNvPr id="72" name="Google Shape;72;p16"/>
          <p:cNvPicPr preferRelativeResize="0"/>
          <p:nvPr/>
        </p:nvPicPr>
        <p:blipFill rotWithShape="1">
          <a:blip r:embed="rId3">
            <a:alphaModFix/>
          </a:blip>
          <a:srcRect/>
          <a:stretch/>
        </p:blipFill>
        <p:spPr>
          <a:xfrm>
            <a:off x="8164886" y="4578594"/>
            <a:ext cx="742310" cy="360239"/>
          </a:xfrm>
          <a:prstGeom prst="rect">
            <a:avLst/>
          </a:prstGeom>
          <a:noFill/>
          <a:ln>
            <a:noFill/>
          </a:ln>
        </p:spPr>
      </p:pic>
      <p:sp>
        <p:nvSpPr>
          <p:cNvPr id="73" name="Google Shape;73;p16"/>
          <p:cNvSpPr txBox="1">
            <a:spLocks noGrp="1"/>
          </p:cNvSpPr>
          <p:nvPr>
            <p:ph type="subTitle" idx="1"/>
          </p:nvPr>
        </p:nvSpPr>
        <p:spPr>
          <a:xfrm>
            <a:off x="322710" y="1685363"/>
            <a:ext cx="7265815" cy="207749"/>
          </a:xfrm>
          <a:prstGeom prst="rect">
            <a:avLst/>
          </a:prstGeom>
          <a:noFill/>
          <a:ln>
            <a:noFill/>
          </a:ln>
        </p:spPr>
        <p:txBody>
          <a:bodyPr spcFirstLastPara="1" wrap="square" lIns="68575" tIns="34275" rIns="68575" bIns="34275" anchor="t" anchorCtr="0">
            <a:spAutoFit/>
          </a:bodyPr>
          <a:lstStyle>
            <a:lvl1pPr marR="0" lvl="0" algn="l" rtl="0">
              <a:lnSpc>
                <a:spcPct val="100000"/>
              </a:lnSpc>
              <a:spcBef>
                <a:spcPts val="800"/>
              </a:spcBef>
              <a:spcAft>
                <a:spcPts val="0"/>
              </a:spcAft>
              <a:buClr>
                <a:srgbClr val="000000"/>
              </a:buClr>
              <a:buSzPts val="900"/>
              <a:buFont typeface="Arial"/>
              <a:buNone/>
              <a:defRPr sz="900" b="0" i="0" u="none" strike="noStrike" cap="none">
                <a:solidFill>
                  <a:srgbClr val="000000"/>
                </a:solidFill>
                <a:latin typeface="Open Sans Light"/>
                <a:ea typeface="Open Sans Light"/>
                <a:cs typeface="Open Sans Light"/>
                <a:sym typeface="Open Sans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74" name="Google Shape;74;p16"/>
          <p:cNvSpPr txBox="1">
            <a:spLocks noGrp="1"/>
          </p:cNvSpPr>
          <p:nvPr>
            <p:ph type="body" idx="2"/>
          </p:nvPr>
        </p:nvSpPr>
        <p:spPr>
          <a:xfrm>
            <a:off x="322710" y="1131639"/>
            <a:ext cx="7265815" cy="388144"/>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1" i="0" u="none" strike="noStrike" cap="none">
                <a:solidFill>
                  <a:schemeClr val="dk1"/>
                </a:solidFill>
                <a:latin typeface="Open Sans SemiBold"/>
                <a:ea typeface="Open Sans SemiBold"/>
                <a:cs typeface="Open Sans SemiBold"/>
                <a:sym typeface="Open Sans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75" name="Google Shape;75;p16"/>
          <p:cNvSpPr txBox="1">
            <a:spLocks noGrp="1"/>
          </p:cNvSpPr>
          <p:nvPr>
            <p:ph type="body" idx="3"/>
          </p:nvPr>
        </p:nvSpPr>
        <p:spPr>
          <a:xfrm>
            <a:off x="322710" y="4751905"/>
            <a:ext cx="3787378" cy="186928"/>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Open Sans Light"/>
                <a:ea typeface="Open Sans Light"/>
                <a:cs typeface="Open Sans Light"/>
                <a:sym typeface="Open Sans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rge logo only">
  <p:cSld name="Large logo only">
    <p:spTree>
      <p:nvGrpSpPr>
        <p:cNvPr id="1" name="Shape 76"/>
        <p:cNvGrpSpPr/>
        <p:nvPr/>
      </p:nvGrpSpPr>
      <p:grpSpPr>
        <a:xfrm>
          <a:off x="0" y="0"/>
          <a:ext cx="0" cy="0"/>
          <a:chOff x="0" y="0"/>
          <a:chExt cx="0" cy="0"/>
        </a:xfrm>
      </p:grpSpPr>
      <p:pic>
        <p:nvPicPr>
          <p:cNvPr id="77" name="Google Shape;77;p17"/>
          <p:cNvPicPr preferRelativeResize="0"/>
          <p:nvPr/>
        </p:nvPicPr>
        <p:blipFill rotWithShape="1">
          <a:blip r:embed="rId2">
            <a:alphaModFix/>
          </a:blip>
          <a:srcRect/>
          <a:stretch/>
        </p:blipFill>
        <p:spPr>
          <a:xfrm>
            <a:off x="7488515" y="316573"/>
            <a:ext cx="1321966" cy="641543"/>
          </a:xfrm>
          <a:prstGeom prst="rect">
            <a:avLst/>
          </a:prstGeom>
          <a:noFill/>
          <a:ln>
            <a:noFill/>
          </a:ln>
        </p:spPr>
      </p:pic>
      <p:pic>
        <p:nvPicPr>
          <p:cNvPr id="78" name="Google Shape;78;p17"/>
          <p:cNvPicPr preferRelativeResize="0"/>
          <p:nvPr/>
        </p:nvPicPr>
        <p:blipFill rotWithShape="1">
          <a:blip r:embed="rId2">
            <a:alphaModFix/>
          </a:blip>
          <a:srcRect/>
          <a:stretch/>
        </p:blipFill>
        <p:spPr>
          <a:xfrm>
            <a:off x="7488515" y="316573"/>
            <a:ext cx="1321966" cy="64154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mall logo only">
  <p:cSld name="Small logo only">
    <p:spTree>
      <p:nvGrpSpPr>
        <p:cNvPr id="1"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a:stretch/>
        </p:blipFill>
        <p:spPr>
          <a:xfrm>
            <a:off x="8164886" y="4578594"/>
            <a:ext cx="742310" cy="360239"/>
          </a:xfrm>
          <a:prstGeom prst="rect">
            <a:avLst/>
          </a:prstGeom>
          <a:noFill/>
          <a:ln>
            <a:noFill/>
          </a:ln>
        </p:spPr>
      </p:pic>
      <p:pic>
        <p:nvPicPr>
          <p:cNvPr id="81" name="Google Shape;81;p18"/>
          <p:cNvPicPr preferRelativeResize="0"/>
          <p:nvPr/>
        </p:nvPicPr>
        <p:blipFill rotWithShape="1">
          <a:blip r:embed="rId2">
            <a:alphaModFix/>
          </a:blip>
          <a:srcRect/>
          <a:stretch/>
        </p:blipFill>
        <p:spPr>
          <a:xfrm>
            <a:off x="8164886" y="4578594"/>
            <a:ext cx="742310" cy="36023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no image">
  <p:cSld name="Title Slide no image">
    <p:spTree>
      <p:nvGrpSpPr>
        <p:cNvPr id="1" name="Shape 82"/>
        <p:cNvGrpSpPr/>
        <p:nvPr/>
      </p:nvGrpSpPr>
      <p:grpSpPr>
        <a:xfrm>
          <a:off x="0" y="0"/>
          <a:ext cx="0" cy="0"/>
          <a:chOff x="0" y="0"/>
          <a:chExt cx="0" cy="0"/>
        </a:xfrm>
      </p:grpSpPr>
      <p:sp>
        <p:nvSpPr>
          <p:cNvPr id="83" name="Google Shape;83;p19"/>
          <p:cNvSpPr txBox="1">
            <a:spLocks noGrp="1"/>
          </p:cNvSpPr>
          <p:nvPr>
            <p:ph type="ctrTitle"/>
          </p:nvPr>
        </p:nvSpPr>
        <p:spPr>
          <a:xfrm>
            <a:off x="539197" y="1834336"/>
            <a:ext cx="5364646" cy="649217"/>
          </a:xfrm>
          <a:prstGeom prst="rect">
            <a:avLst/>
          </a:prstGeom>
          <a:noFill/>
          <a:ln>
            <a:noFill/>
          </a:ln>
        </p:spPr>
        <p:txBody>
          <a:bodyPr spcFirstLastPara="1" wrap="square" lIns="68575" tIns="34275" rIns="68575" bIns="34275" anchor="t" anchorCtr="0">
            <a:spAutoFit/>
          </a:bodyPr>
          <a:lstStyle>
            <a:lvl1pPr marR="0" lvl="0" algn="l" rtl="0">
              <a:lnSpc>
                <a:spcPct val="122592"/>
              </a:lnSpc>
              <a:spcBef>
                <a:spcPts val="0"/>
              </a:spcBef>
              <a:spcAft>
                <a:spcPts val="0"/>
              </a:spcAft>
              <a:buClr>
                <a:srgbClr val="000000"/>
              </a:buClr>
              <a:buSzPts val="4100"/>
              <a:buFont typeface="Barlow Light"/>
              <a:buNone/>
              <a:defRPr sz="41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4" name="Google Shape;84;p19"/>
          <p:cNvSpPr txBox="1">
            <a:spLocks noGrp="1"/>
          </p:cNvSpPr>
          <p:nvPr>
            <p:ph type="subTitle" idx="1"/>
          </p:nvPr>
        </p:nvSpPr>
        <p:spPr>
          <a:xfrm>
            <a:off x="539197" y="2536874"/>
            <a:ext cx="5364646" cy="324608"/>
          </a:xfrm>
          <a:prstGeom prst="rect">
            <a:avLst/>
          </a:prstGeom>
          <a:noFill/>
          <a:ln>
            <a:noFill/>
          </a:ln>
        </p:spPr>
        <p:txBody>
          <a:bodyPr spcFirstLastPara="1" wrap="square" lIns="68575" tIns="34275" rIns="68575" bIns="34275" anchor="t" anchorCtr="0">
            <a:spAutoFit/>
          </a:bodyPr>
          <a:lstStyle>
            <a:lvl1pPr marR="0" lvl="0" algn="l" rtl="0">
              <a:lnSpc>
                <a:spcPct val="119166"/>
              </a:lnSpc>
              <a:spcBef>
                <a:spcPts val="800"/>
              </a:spcBef>
              <a:spcAft>
                <a:spcPts val="0"/>
              </a:spcAft>
              <a:buClr>
                <a:srgbClr val="000000"/>
              </a:buClr>
              <a:buSzPts val="1800"/>
              <a:buFont typeface="Arial"/>
              <a:buNone/>
              <a:defRPr sz="1800" b="0" i="0" u="none" strike="noStrike" cap="none">
                <a:solidFill>
                  <a:srgbClr val="000000"/>
                </a:solidFill>
                <a:latin typeface="Barlow Light"/>
                <a:ea typeface="Barlow Light"/>
                <a:cs typeface="Barlow Light"/>
                <a:sym typeface="Barlow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85" name="Google Shape;85;p19"/>
          <p:cNvSpPr txBox="1">
            <a:spLocks noGrp="1"/>
          </p:cNvSpPr>
          <p:nvPr>
            <p:ph type="body" idx="2"/>
          </p:nvPr>
        </p:nvSpPr>
        <p:spPr>
          <a:xfrm>
            <a:off x="539197" y="3085784"/>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1" i="0" u="none" strike="noStrike" cap="none">
                <a:solidFill>
                  <a:srgbClr val="000000"/>
                </a:solidFill>
                <a:latin typeface="Barlow SemiBold"/>
                <a:ea typeface="Barlow SemiBold"/>
                <a:cs typeface="Barlow SemiBold"/>
                <a:sym typeface="Barlow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86" name="Google Shape;86;p19"/>
          <p:cNvSpPr txBox="1">
            <a:spLocks noGrp="1"/>
          </p:cNvSpPr>
          <p:nvPr>
            <p:ph type="body" idx="3"/>
          </p:nvPr>
        </p:nvSpPr>
        <p:spPr>
          <a:xfrm>
            <a:off x="539197" y="3331777"/>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0" i="0" u="none" strike="noStrike" cap="none">
                <a:solidFill>
                  <a:srgbClr val="000000"/>
                </a:solidFill>
                <a:latin typeface="Barlow Light"/>
                <a:ea typeface="Barlow Light"/>
                <a:cs typeface="Barlow Light"/>
                <a:sym typeface="Barlow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pic>
        <p:nvPicPr>
          <p:cNvPr id="87" name="Google Shape;87;p19"/>
          <p:cNvPicPr preferRelativeResize="0"/>
          <p:nvPr/>
        </p:nvPicPr>
        <p:blipFill rotWithShape="1">
          <a:blip r:embed="rId2">
            <a:alphaModFix/>
          </a:blip>
          <a:srcRect l="52908" t="68124" r="2" b="10594"/>
          <a:stretch/>
        </p:blipFill>
        <p:spPr>
          <a:xfrm>
            <a:off x="6076507" y="2425391"/>
            <a:ext cx="2746793" cy="2475569"/>
          </a:xfrm>
          <a:prstGeom prst="rect">
            <a:avLst/>
          </a:prstGeom>
          <a:noFill/>
          <a:ln>
            <a:noFill/>
          </a:ln>
        </p:spPr>
      </p:pic>
      <p:pic>
        <p:nvPicPr>
          <p:cNvPr id="88" name="Google Shape;88;p19"/>
          <p:cNvPicPr preferRelativeResize="0"/>
          <p:nvPr/>
        </p:nvPicPr>
        <p:blipFill rotWithShape="1">
          <a:blip r:embed="rId3">
            <a:alphaModFix/>
          </a:blip>
          <a:srcRect/>
          <a:stretch/>
        </p:blipFill>
        <p:spPr>
          <a:xfrm>
            <a:off x="7488515" y="316573"/>
            <a:ext cx="1321966" cy="641543"/>
          </a:xfrm>
          <a:prstGeom prst="rect">
            <a:avLst/>
          </a:prstGeom>
          <a:noFill/>
          <a:ln>
            <a:noFill/>
          </a:ln>
        </p:spPr>
      </p:pic>
      <p:pic>
        <p:nvPicPr>
          <p:cNvPr id="89" name="Google Shape;89;p19"/>
          <p:cNvPicPr preferRelativeResize="0"/>
          <p:nvPr/>
        </p:nvPicPr>
        <p:blipFill rotWithShape="1">
          <a:blip r:embed="rId4">
            <a:alphaModFix/>
          </a:blip>
          <a:srcRect l="3874" t="49360" r="52758" b="42026"/>
          <a:stretch/>
        </p:blipFill>
        <p:spPr>
          <a:xfrm>
            <a:off x="203750" y="242541"/>
            <a:ext cx="2529741" cy="100205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with one image">
  <p:cSld name="1_Title slide with one image">
    <p:spTree>
      <p:nvGrpSpPr>
        <p:cNvPr id="1" name="Shape 90"/>
        <p:cNvGrpSpPr/>
        <p:nvPr/>
      </p:nvGrpSpPr>
      <p:grpSpPr>
        <a:xfrm>
          <a:off x="0" y="0"/>
          <a:ext cx="0" cy="0"/>
          <a:chOff x="0" y="0"/>
          <a:chExt cx="0" cy="0"/>
        </a:xfrm>
      </p:grpSpPr>
      <p:pic>
        <p:nvPicPr>
          <p:cNvPr id="91" name="Google Shape;91;p20"/>
          <p:cNvPicPr preferRelativeResize="0"/>
          <p:nvPr/>
        </p:nvPicPr>
        <p:blipFill rotWithShape="1">
          <a:blip r:embed="rId2">
            <a:alphaModFix/>
          </a:blip>
          <a:srcRect/>
          <a:stretch/>
        </p:blipFill>
        <p:spPr>
          <a:xfrm>
            <a:off x="367290" y="4173954"/>
            <a:ext cx="1360610" cy="660296"/>
          </a:xfrm>
          <a:prstGeom prst="rect">
            <a:avLst/>
          </a:prstGeom>
          <a:noFill/>
          <a:ln>
            <a:noFill/>
          </a:ln>
        </p:spPr>
      </p:pic>
      <p:sp>
        <p:nvSpPr>
          <p:cNvPr id="92" name="Google Shape;92;p20"/>
          <p:cNvSpPr txBox="1">
            <a:spLocks noGrp="1"/>
          </p:cNvSpPr>
          <p:nvPr>
            <p:ph type="ctrTitle"/>
          </p:nvPr>
        </p:nvSpPr>
        <p:spPr>
          <a:xfrm>
            <a:off x="322710" y="1402009"/>
            <a:ext cx="4213781" cy="649217"/>
          </a:xfrm>
          <a:prstGeom prst="rect">
            <a:avLst/>
          </a:prstGeom>
          <a:noFill/>
          <a:ln>
            <a:noFill/>
          </a:ln>
        </p:spPr>
        <p:txBody>
          <a:bodyPr spcFirstLastPara="1" wrap="square" lIns="68575" tIns="34275" rIns="68575" bIns="34275" anchor="t" anchorCtr="0">
            <a:spAutoFit/>
          </a:bodyPr>
          <a:lstStyle>
            <a:lvl1pPr marR="0" lvl="0" algn="l" rtl="0">
              <a:lnSpc>
                <a:spcPct val="122592"/>
              </a:lnSpc>
              <a:spcBef>
                <a:spcPts val="0"/>
              </a:spcBef>
              <a:spcAft>
                <a:spcPts val="0"/>
              </a:spcAft>
              <a:buClr>
                <a:srgbClr val="000000"/>
              </a:buClr>
              <a:buSzPts val="4100"/>
              <a:buFont typeface="Barlow Light"/>
              <a:buNone/>
              <a:defRPr sz="41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3" name="Google Shape;93;p20"/>
          <p:cNvSpPr txBox="1">
            <a:spLocks noGrp="1"/>
          </p:cNvSpPr>
          <p:nvPr>
            <p:ph type="subTitle" idx="1"/>
          </p:nvPr>
        </p:nvSpPr>
        <p:spPr>
          <a:xfrm>
            <a:off x="322710" y="2104547"/>
            <a:ext cx="4213781" cy="324608"/>
          </a:xfrm>
          <a:prstGeom prst="rect">
            <a:avLst/>
          </a:prstGeom>
          <a:noFill/>
          <a:ln>
            <a:noFill/>
          </a:ln>
        </p:spPr>
        <p:txBody>
          <a:bodyPr spcFirstLastPara="1" wrap="square" lIns="68575" tIns="34275" rIns="68575" bIns="34275" anchor="t" anchorCtr="0">
            <a:spAutoFit/>
          </a:bodyPr>
          <a:lstStyle>
            <a:lvl1pPr marR="0" lvl="0" algn="l" rtl="0">
              <a:lnSpc>
                <a:spcPct val="119166"/>
              </a:lnSpc>
              <a:spcBef>
                <a:spcPts val="800"/>
              </a:spcBef>
              <a:spcAft>
                <a:spcPts val="0"/>
              </a:spcAft>
              <a:buClr>
                <a:srgbClr val="000000"/>
              </a:buClr>
              <a:buSzPts val="1800"/>
              <a:buFont typeface="Arial"/>
              <a:buNone/>
              <a:defRPr sz="1800" b="0" i="0" u="none" strike="noStrike" cap="none">
                <a:solidFill>
                  <a:srgbClr val="000000"/>
                </a:solidFill>
                <a:latin typeface="Barlow Light"/>
                <a:ea typeface="Barlow Light"/>
                <a:cs typeface="Barlow Light"/>
                <a:sym typeface="Barlow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94" name="Google Shape;94;p20"/>
          <p:cNvSpPr txBox="1">
            <a:spLocks noGrp="1"/>
          </p:cNvSpPr>
          <p:nvPr>
            <p:ph type="body" idx="2"/>
          </p:nvPr>
        </p:nvSpPr>
        <p:spPr>
          <a:xfrm>
            <a:off x="322710" y="2653457"/>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1" i="0" u="none" strike="noStrike" cap="none">
                <a:solidFill>
                  <a:srgbClr val="000000"/>
                </a:solidFill>
                <a:latin typeface="Barlow SemiBold"/>
                <a:ea typeface="Barlow SemiBold"/>
                <a:cs typeface="Barlow SemiBold"/>
                <a:sym typeface="Barlow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95" name="Google Shape;95;p20"/>
          <p:cNvSpPr txBox="1">
            <a:spLocks noGrp="1"/>
          </p:cNvSpPr>
          <p:nvPr>
            <p:ph type="body" idx="3"/>
          </p:nvPr>
        </p:nvSpPr>
        <p:spPr>
          <a:xfrm>
            <a:off x="322710" y="2899450"/>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0" i="0" u="none" strike="noStrike" cap="none">
                <a:solidFill>
                  <a:srgbClr val="000000"/>
                </a:solidFill>
                <a:latin typeface="Barlow Light"/>
                <a:ea typeface="Barlow Light"/>
                <a:cs typeface="Barlow Light"/>
                <a:sym typeface="Barlow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pic>
        <p:nvPicPr>
          <p:cNvPr id="96" name="Google Shape;96;p20"/>
          <p:cNvPicPr preferRelativeResize="0"/>
          <p:nvPr/>
        </p:nvPicPr>
        <p:blipFill rotWithShape="1">
          <a:blip r:embed="rId3">
            <a:alphaModFix/>
          </a:blip>
          <a:srcRect l="-4606" t="49359" r="68851" b="45400"/>
          <a:stretch/>
        </p:blipFill>
        <p:spPr>
          <a:xfrm>
            <a:off x="98983" y="242542"/>
            <a:ext cx="2085680" cy="609566"/>
          </a:xfrm>
          <a:prstGeom prst="rect">
            <a:avLst/>
          </a:prstGeom>
          <a:noFill/>
          <a:ln>
            <a:noFill/>
          </a:ln>
        </p:spPr>
      </p:pic>
      <p:grpSp>
        <p:nvGrpSpPr>
          <p:cNvPr id="97" name="Google Shape;97;p20"/>
          <p:cNvGrpSpPr/>
          <p:nvPr/>
        </p:nvGrpSpPr>
        <p:grpSpPr>
          <a:xfrm>
            <a:off x="4168439" y="3570402"/>
            <a:ext cx="4213781" cy="1485379"/>
            <a:chOff x="5557919" y="4760536"/>
            <a:chExt cx="5618375" cy="1980506"/>
          </a:xfrm>
        </p:grpSpPr>
        <p:pic>
          <p:nvPicPr>
            <p:cNvPr id="98" name="Google Shape;98;p20"/>
            <p:cNvPicPr preferRelativeResize="0"/>
            <p:nvPr/>
          </p:nvPicPr>
          <p:blipFill rotWithShape="1">
            <a:blip r:embed="rId4">
              <a:alphaModFix/>
            </a:blip>
            <a:srcRect l="32480" t="77967" r="-4718" b="9263"/>
            <a:stretch/>
          </p:blipFill>
          <p:spPr>
            <a:xfrm>
              <a:off x="5557919" y="4760536"/>
              <a:ext cx="5618375" cy="1980506"/>
            </a:xfrm>
            <a:prstGeom prst="rect">
              <a:avLst/>
            </a:prstGeom>
            <a:noFill/>
            <a:ln>
              <a:noFill/>
            </a:ln>
          </p:spPr>
        </p:pic>
        <p:sp>
          <p:nvSpPr>
            <p:cNvPr id="99" name="Google Shape;99;p20"/>
            <p:cNvSpPr/>
            <p:nvPr/>
          </p:nvSpPr>
          <p:spPr>
            <a:xfrm>
              <a:off x="6748272" y="4837176"/>
              <a:ext cx="4361688" cy="99669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Open Sans Light"/>
                <a:ea typeface="Open Sans Light"/>
                <a:cs typeface="Open Sans Light"/>
                <a:sym typeface="Open Sans Light"/>
              </a:endParaRPr>
            </a:p>
          </p:txBody>
        </p:sp>
      </p:grpSp>
      <p:sp>
        <p:nvSpPr>
          <p:cNvPr id="100" name="Google Shape;100;p20"/>
          <p:cNvSpPr>
            <a:spLocks noGrp="1"/>
          </p:cNvSpPr>
          <p:nvPr>
            <p:ph type="pic" idx="4"/>
          </p:nvPr>
        </p:nvSpPr>
        <p:spPr>
          <a:xfrm>
            <a:off x="5214881" y="303610"/>
            <a:ext cx="3625453" cy="3898106"/>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with two images">
  <p:cSld name="1_Title slide with two images">
    <p:spTree>
      <p:nvGrpSpPr>
        <p:cNvPr id="1" name="Shape 101"/>
        <p:cNvGrpSpPr/>
        <p:nvPr/>
      </p:nvGrpSpPr>
      <p:grpSpPr>
        <a:xfrm>
          <a:off x="0" y="0"/>
          <a:ext cx="0" cy="0"/>
          <a:chOff x="0" y="0"/>
          <a:chExt cx="0" cy="0"/>
        </a:xfrm>
      </p:grpSpPr>
      <p:pic>
        <p:nvPicPr>
          <p:cNvPr id="102" name="Google Shape;102;p21"/>
          <p:cNvPicPr preferRelativeResize="0"/>
          <p:nvPr/>
        </p:nvPicPr>
        <p:blipFill rotWithShape="1">
          <a:blip r:embed="rId2">
            <a:alphaModFix/>
          </a:blip>
          <a:srcRect/>
          <a:stretch/>
        </p:blipFill>
        <p:spPr>
          <a:xfrm>
            <a:off x="367290" y="4173954"/>
            <a:ext cx="1360610" cy="660296"/>
          </a:xfrm>
          <a:prstGeom prst="rect">
            <a:avLst/>
          </a:prstGeom>
          <a:noFill/>
          <a:ln>
            <a:noFill/>
          </a:ln>
        </p:spPr>
      </p:pic>
      <p:sp>
        <p:nvSpPr>
          <p:cNvPr id="103" name="Google Shape;103;p21"/>
          <p:cNvSpPr txBox="1">
            <a:spLocks noGrp="1"/>
          </p:cNvSpPr>
          <p:nvPr>
            <p:ph type="ctrTitle"/>
          </p:nvPr>
        </p:nvSpPr>
        <p:spPr>
          <a:xfrm>
            <a:off x="322710" y="1402009"/>
            <a:ext cx="4879573" cy="649217"/>
          </a:xfrm>
          <a:prstGeom prst="rect">
            <a:avLst/>
          </a:prstGeom>
          <a:noFill/>
          <a:ln>
            <a:noFill/>
          </a:ln>
        </p:spPr>
        <p:txBody>
          <a:bodyPr spcFirstLastPara="1" wrap="square" lIns="68575" tIns="34275" rIns="68575" bIns="34275" anchor="t" anchorCtr="0">
            <a:spAutoFit/>
          </a:bodyPr>
          <a:lstStyle>
            <a:lvl1pPr marR="0" lvl="0" algn="l" rtl="0">
              <a:lnSpc>
                <a:spcPct val="122592"/>
              </a:lnSpc>
              <a:spcBef>
                <a:spcPts val="0"/>
              </a:spcBef>
              <a:spcAft>
                <a:spcPts val="0"/>
              </a:spcAft>
              <a:buClr>
                <a:srgbClr val="000000"/>
              </a:buClr>
              <a:buSzPts val="4100"/>
              <a:buFont typeface="Barlow Light"/>
              <a:buNone/>
              <a:defRPr sz="4100" b="0" i="0" u="none" strike="noStrike" cap="none">
                <a:solidFill>
                  <a:srgbClr val="000000"/>
                </a:solidFill>
                <a:latin typeface="Barlow Light"/>
                <a:ea typeface="Barlow Light"/>
                <a:cs typeface="Barlow Light"/>
                <a:sym typeface="Barlow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4" name="Google Shape;104;p21"/>
          <p:cNvSpPr txBox="1">
            <a:spLocks noGrp="1"/>
          </p:cNvSpPr>
          <p:nvPr>
            <p:ph type="subTitle" idx="1"/>
          </p:nvPr>
        </p:nvSpPr>
        <p:spPr>
          <a:xfrm>
            <a:off x="322710" y="2104547"/>
            <a:ext cx="4879573" cy="324608"/>
          </a:xfrm>
          <a:prstGeom prst="rect">
            <a:avLst/>
          </a:prstGeom>
          <a:noFill/>
          <a:ln>
            <a:noFill/>
          </a:ln>
        </p:spPr>
        <p:txBody>
          <a:bodyPr spcFirstLastPara="1" wrap="square" lIns="68575" tIns="34275" rIns="68575" bIns="34275" anchor="t" anchorCtr="0">
            <a:spAutoFit/>
          </a:bodyPr>
          <a:lstStyle>
            <a:lvl1pPr marR="0" lvl="0" algn="l" rtl="0">
              <a:lnSpc>
                <a:spcPct val="119166"/>
              </a:lnSpc>
              <a:spcBef>
                <a:spcPts val="800"/>
              </a:spcBef>
              <a:spcAft>
                <a:spcPts val="0"/>
              </a:spcAft>
              <a:buClr>
                <a:srgbClr val="000000"/>
              </a:buClr>
              <a:buSzPts val="1800"/>
              <a:buFont typeface="Arial"/>
              <a:buNone/>
              <a:defRPr sz="1800" b="0" i="0" u="none" strike="noStrike" cap="none">
                <a:solidFill>
                  <a:srgbClr val="000000"/>
                </a:solidFill>
                <a:latin typeface="Barlow Light"/>
                <a:ea typeface="Barlow Light"/>
                <a:cs typeface="Barlow Light"/>
                <a:sym typeface="Barlow Light"/>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Open Sans Light"/>
                <a:ea typeface="Open Sans Light"/>
                <a:cs typeface="Open Sans Light"/>
                <a:sym typeface="Open Sans Light"/>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Open Sans Light"/>
                <a:ea typeface="Open Sans Light"/>
                <a:cs typeface="Open Sans Light"/>
                <a:sym typeface="Open Sans Light"/>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Open Sans Light"/>
                <a:ea typeface="Open Sans Light"/>
                <a:cs typeface="Open Sans Light"/>
                <a:sym typeface="Open Sans Light"/>
              </a:defRPr>
            </a:lvl9pPr>
          </a:lstStyle>
          <a:p>
            <a:endParaRPr/>
          </a:p>
        </p:txBody>
      </p:sp>
      <p:sp>
        <p:nvSpPr>
          <p:cNvPr id="105" name="Google Shape;105;p21"/>
          <p:cNvSpPr txBox="1">
            <a:spLocks noGrp="1"/>
          </p:cNvSpPr>
          <p:nvPr>
            <p:ph type="body" idx="2"/>
          </p:nvPr>
        </p:nvSpPr>
        <p:spPr>
          <a:xfrm>
            <a:off x="322710" y="2653457"/>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1" i="0" u="none" strike="noStrike" cap="none">
                <a:solidFill>
                  <a:srgbClr val="000000"/>
                </a:solidFill>
                <a:latin typeface="Barlow SemiBold"/>
                <a:ea typeface="Barlow SemiBold"/>
                <a:cs typeface="Barlow SemiBold"/>
                <a:sym typeface="Barlow SemiBol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sp>
        <p:nvSpPr>
          <p:cNvPr id="106" name="Google Shape;106;p21"/>
          <p:cNvSpPr txBox="1">
            <a:spLocks noGrp="1"/>
          </p:cNvSpPr>
          <p:nvPr>
            <p:ph type="body" idx="3"/>
          </p:nvPr>
        </p:nvSpPr>
        <p:spPr>
          <a:xfrm>
            <a:off x="322710" y="2899450"/>
            <a:ext cx="2623361" cy="213433"/>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rgbClr val="000000"/>
              </a:buClr>
              <a:buSzPts val="1100"/>
              <a:buFont typeface="Arial"/>
              <a:buNone/>
              <a:defRPr sz="1100" b="0" i="0" u="none" strike="noStrike" cap="none">
                <a:solidFill>
                  <a:srgbClr val="000000"/>
                </a:solidFill>
                <a:latin typeface="Barlow Light"/>
                <a:ea typeface="Barlow Light"/>
                <a:cs typeface="Barlow Light"/>
                <a:sym typeface="Barlow Light"/>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Open Sans Light"/>
                <a:ea typeface="Open Sans Light"/>
                <a:cs typeface="Open Sans Light"/>
                <a:sym typeface="Open Sans Light"/>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Open Sans Light"/>
                <a:ea typeface="Open Sans Light"/>
                <a:cs typeface="Open Sans Light"/>
                <a:sym typeface="Open Sans Light"/>
              </a:defRPr>
            </a:lvl9pPr>
          </a:lstStyle>
          <a:p>
            <a:endParaRPr/>
          </a:p>
        </p:txBody>
      </p:sp>
      <p:pic>
        <p:nvPicPr>
          <p:cNvPr id="107" name="Google Shape;107;p21"/>
          <p:cNvPicPr preferRelativeResize="0"/>
          <p:nvPr/>
        </p:nvPicPr>
        <p:blipFill rotWithShape="1">
          <a:blip r:embed="rId3">
            <a:alphaModFix/>
          </a:blip>
          <a:srcRect l="-4606" t="49359" r="68851" b="45400"/>
          <a:stretch/>
        </p:blipFill>
        <p:spPr>
          <a:xfrm>
            <a:off x="98983" y="242542"/>
            <a:ext cx="2085680" cy="609566"/>
          </a:xfrm>
          <a:prstGeom prst="rect">
            <a:avLst/>
          </a:prstGeom>
          <a:noFill/>
          <a:ln>
            <a:noFill/>
          </a:ln>
        </p:spPr>
      </p:pic>
      <p:pic>
        <p:nvPicPr>
          <p:cNvPr id="108" name="Google Shape;108;p21"/>
          <p:cNvPicPr preferRelativeResize="0"/>
          <p:nvPr/>
        </p:nvPicPr>
        <p:blipFill rotWithShape="1">
          <a:blip r:embed="rId4">
            <a:alphaModFix/>
          </a:blip>
          <a:srcRect l="52634" t="78297" r="1" b="10595"/>
          <a:stretch/>
        </p:blipFill>
        <p:spPr>
          <a:xfrm>
            <a:off x="6060385" y="3608831"/>
            <a:ext cx="2762916" cy="1292129"/>
          </a:xfrm>
          <a:prstGeom prst="rect">
            <a:avLst/>
          </a:prstGeom>
          <a:noFill/>
          <a:ln>
            <a:noFill/>
          </a:ln>
        </p:spPr>
      </p:pic>
      <p:pic>
        <p:nvPicPr>
          <p:cNvPr id="109" name="Google Shape;109;p21"/>
          <p:cNvPicPr preferRelativeResize="0"/>
          <p:nvPr/>
        </p:nvPicPr>
        <p:blipFill rotWithShape="1">
          <a:blip r:embed="rId5">
            <a:alphaModFix/>
          </a:blip>
          <a:srcRect l="37923" t="71918" r="51711" b="23057"/>
          <a:stretch/>
        </p:blipFill>
        <p:spPr>
          <a:xfrm>
            <a:off x="5202283" y="2866890"/>
            <a:ext cx="604654" cy="584473"/>
          </a:xfrm>
          <a:prstGeom prst="rect">
            <a:avLst/>
          </a:prstGeom>
          <a:noFill/>
          <a:ln>
            <a:noFill/>
          </a:ln>
        </p:spPr>
      </p:pic>
      <p:sp>
        <p:nvSpPr>
          <p:cNvPr id="110" name="Google Shape;110;p21"/>
          <p:cNvSpPr>
            <a:spLocks noGrp="1"/>
          </p:cNvSpPr>
          <p:nvPr>
            <p:ph type="pic" idx="4"/>
          </p:nvPr>
        </p:nvSpPr>
        <p:spPr>
          <a:xfrm>
            <a:off x="5906691" y="339328"/>
            <a:ext cx="3237309" cy="3202781"/>
          </a:xfrm>
          <a:prstGeom prst="rect">
            <a:avLst/>
          </a:prstGeom>
          <a:noFill/>
          <a:ln>
            <a:noFill/>
          </a:ln>
        </p:spPr>
      </p:sp>
      <p:sp>
        <p:nvSpPr>
          <p:cNvPr id="111" name="Google Shape;111;p21"/>
          <p:cNvSpPr>
            <a:spLocks noGrp="1"/>
          </p:cNvSpPr>
          <p:nvPr>
            <p:ph type="pic" idx="5"/>
          </p:nvPr>
        </p:nvSpPr>
        <p:spPr>
          <a:xfrm>
            <a:off x="4292204" y="3542110"/>
            <a:ext cx="1614488" cy="1291828"/>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knowledgement of Country">
  <p:cSld name="Acknowledgement of Country">
    <p:spTree>
      <p:nvGrpSpPr>
        <p:cNvPr id="1" name="Shape 112"/>
        <p:cNvGrpSpPr/>
        <p:nvPr/>
      </p:nvGrpSpPr>
      <p:grpSpPr>
        <a:xfrm>
          <a:off x="0" y="0"/>
          <a:ext cx="0" cy="0"/>
          <a:chOff x="0" y="0"/>
          <a:chExt cx="0" cy="0"/>
        </a:xfrm>
      </p:grpSpPr>
      <p:pic>
        <p:nvPicPr>
          <p:cNvPr id="113" name="Google Shape;113;p22"/>
          <p:cNvPicPr preferRelativeResize="0"/>
          <p:nvPr/>
        </p:nvPicPr>
        <p:blipFill rotWithShape="1">
          <a:blip r:embed="rId2">
            <a:alphaModFix/>
          </a:blip>
          <a:srcRect l="30497" t="84569" r="1" b="10594"/>
          <a:stretch/>
        </p:blipFill>
        <p:spPr>
          <a:xfrm>
            <a:off x="4769158" y="4338430"/>
            <a:ext cx="4054142" cy="562529"/>
          </a:xfrm>
          <a:prstGeom prst="rect">
            <a:avLst/>
          </a:prstGeom>
          <a:noFill/>
          <a:ln>
            <a:noFill/>
          </a:ln>
        </p:spPr>
      </p:pic>
      <p:pic>
        <p:nvPicPr>
          <p:cNvPr id="114" name="Google Shape;114;p22"/>
          <p:cNvPicPr preferRelativeResize="0"/>
          <p:nvPr/>
        </p:nvPicPr>
        <p:blipFill rotWithShape="1">
          <a:blip r:embed="rId3">
            <a:alphaModFix/>
          </a:blip>
          <a:srcRect l="-4606" t="49359" r="68851" b="45400"/>
          <a:stretch/>
        </p:blipFill>
        <p:spPr>
          <a:xfrm>
            <a:off x="98983" y="242542"/>
            <a:ext cx="2085680" cy="609566"/>
          </a:xfrm>
          <a:prstGeom prst="rect">
            <a:avLst/>
          </a:prstGeom>
          <a:noFill/>
          <a:ln>
            <a:noFill/>
          </a:ln>
        </p:spPr>
      </p:pic>
      <p:sp>
        <p:nvSpPr>
          <p:cNvPr id="115" name="Google Shape;115;p22"/>
          <p:cNvSpPr txBox="1"/>
          <p:nvPr/>
        </p:nvSpPr>
        <p:spPr>
          <a:xfrm>
            <a:off x="320699" y="2094205"/>
            <a:ext cx="3444607" cy="203132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800" b="0" i="0">
                <a:solidFill>
                  <a:schemeClr val="dk1"/>
                </a:solidFill>
                <a:latin typeface="Open Sans Light"/>
                <a:ea typeface="Open Sans Light"/>
                <a:cs typeface="Open Sans Light"/>
                <a:sym typeface="Open Sans Light"/>
              </a:rPr>
              <a:t>We respectfully acknowledge the Wurundjeri People of the Kulin Nation, who are the Traditional Owners of the land on which Swinburne’s Australian campuses are located in Melbourne’s east and outer-east, and pay our respect to their Elders past, present and emerging.</a:t>
            </a:r>
            <a:endParaRPr sz="1100"/>
          </a:p>
          <a:p>
            <a:pPr marL="0" marR="0" lvl="0" indent="0" algn="l" rtl="0">
              <a:spcBef>
                <a:spcPts val="0"/>
              </a:spcBef>
              <a:spcAft>
                <a:spcPts val="0"/>
              </a:spcAft>
              <a:buNone/>
            </a:pPr>
            <a:endParaRPr sz="800" b="0" i="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r>
              <a:rPr lang="vi" sz="800" b="0" i="0">
                <a:solidFill>
                  <a:schemeClr val="dk1"/>
                </a:solidFill>
                <a:latin typeface="Open Sans Light"/>
                <a:ea typeface="Open Sans Light"/>
                <a:cs typeface="Open Sans Light"/>
                <a:sym typeface="Open Sans Light"/>
              </a:rPr>
              <a:t>We are honoured to recognise our connection to Wurundjeri Country, history, culture, and spirituality through these locations, and strive to ensure that we operate in a manner that respects and honours the Elders and Ancestors of these lands.</a:t>
            </a:r>
            <a:endParaRPr sz="1100"/>
          </a:p>
          <a:p>
            <a:pPr marL="0" marR="0" lvl="0" indent="0" algn="l" rtl="0">
              <a:spcBef>
                <a:spcPts val="0"/>
              </a:spcBef>
              <a:spcAft>
                <a:spcPts val="0"/>
              </a:spcAft>
              <a:buNone/>
            </a:pPr>
            <a:endParaRPr sz="800" b="0" i="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r>
              <a:rPr lang="vi" sz="800" b="0" i="0">
                <a:solidFill>
                  <a:schemeClr val="dk1"/>
                </a:solidFill>
                <a:latin typeface="Open Sans Light"/>
                <a:ea typeface="Open Sans Light"/>
                <a:cs typeface="Open Sans Light"/>
                <a:sym typeface="Open Sans Light"/>
              </a:rPr>
              <a:t>We also respectfully acknowledge Swinburne’s Aboriginal and Torres Strait Islander staff, students, alumni, partners and visitors.</a:t>
            </a:r>
            <a:endParaRPr sz="1100"/>
          </a:p>
          <a:p>
            <a:pPr marL="0" marR="0" lvl="0" indent="0" algn="l" rtl="0">
              <a:spcBef>
                <a:spcPts val="0"/>
              </a:spcBef>
              <a:spcAft>
                <a:spcPts val="0"/>
              </a:spcAft>
              <a:buNone/>
            </a:pPr>
            <a:endParaRPr sz="800" b="0" i="0">
              <a:solidFill>
                <a:schemeClr val="dk1"/>
              </a:solidFill>
              <a:latin typeface="Open Sans Light"/>
              <a:ea typeface="Open Sans Light"/>
              <a:cs typeface="Open Sans Light"/>
              <a:sym typeface="Open Sans Light"/>
            </a:endParaRPr>
          </a:p>
          <a:p>
            <a:pPr marL="0" marR="0" lvl="0" indent="0" algn="l" rtl="0">
              <a:spcBef>
                <a:spcPts val="0"/>
              </a:spcBef>
              <a:spcAft>
                <a:spcPts val="0"/>
              </a:spcAft>
              <a:buNone/>
            </a:pPr>
            <a:r>
              <a:rPr lang="vi" sz="800" b="0" i="0">
                <a:solidFill>
                  <a:schemeClr val="dk1"/>
                </a:solidFill>
                <a:latin typeface="Open Sans Light"/>
                <a:ea typeface="Open Sans Light"/>
                <a:cs typeface="Open Sans Light"/>
                <a:sym typeface="Open Sans Light"/>
              </a:rPr>
              <a:t>We also acknowledge and respect the Traditional Owners of lands across Australia, their Elders, Ancestors, cultures, and heritage, and recognise the continuing sovereignties of all Aboriginal and Torres Strait Islander Nations.</a:t>
            </a:r>
            <a:endParaRPr sz="1100"/>
          </a:p>
          <a:p>
            <a:pPr marL="0" marR="0" lvl="0" indent="0" algn="l" rtl="0">
              <a:spcBef>
                <a:spcPts val="0"/>
              </a:spcBef>
              <a:spcAft>
                <a:spcPts val="0"/>
              </a:spcAft>
              <a:buNone/>
            </a:pPr>
            <a:endParaRPr sz="800" b="0" i="0">
              <a:solidFill>
                <a:schemeClr val="dk1"/>
              </a:solidFill>
              <a:latin typeface="Open Sans Light"/>
              <a:ea typeface="Open Sans Light"/>
              <a:cs typeface="Open Sans Light"/>
              <a:sym typeface="Open Sans Light"/>
            </a:endParaRPr>
          </a:p>
        </p:txBody>
      </p:sp>
      <p:sp>
        <p:nvSpPr>
          <p:cNvPr id="116" name="Google Shape;116;p22"/>
          <p:cNvSpPr txBox="1"/>
          <p:nvPr/>
        </p:nvSpPr>
        <p:spPr>
          <a:xfrm>
            <a:off x="325881" y="1393808"/>
            <a:ext cx="4246119"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2100" b="0" i="0">
                <a:solidFill>
                  <a:schemeClr val="dk1"/>
                </a:solidFill>
                <a:latin typeface="Barlow Light"/>
                <a:ea typeface="Barlow Light"/>
                <a:cs typeface="Barlow Light"/>
                <a:sym typeface="Barlow Light"/>
              </a:rPr>
              <a:t>Acknowledgement of Country</a:t>
            </a:r>
            <a:endParaRPr sz="1100"/>
          </a:p>
        </p:txBody>
      </p:sp>
      <p:pic>
        <p:nvPicPr>
          <p:cNvPr id="117" name="Google Shape;117;p22"/>
          <p:cNvPicPr preferRelativeResize="0"/>
          <p:nvPr/>
        </p:nvPicPr>
        <p:blipFill rotWithShape="1">
          <a:blip r:embed="rId4">
            <a:alphaModFix/>
          </a:blip>
          <a:srcRect l="14921" t="28383" r="14497" b="18248"/>
          <a:stretch/>
        </p:blipFill>
        <p:spPr>
          <a:xfrm>
            <a:off x="5575852" y="303029"/>
            <a:ext cx="3568148" cy="3899249"/>
          </a:xfrm>
          <a:prstGeom prst="rect">
            <a:avLst/>
          </a:prstGeom>
          <a:noFill/>
          <a:ln>
            <a:noFill/>
          </a:ln>
        </p:spPr>
      </p:pic>
      <p:pic>
        <p:nvPicPr>
          <p:cNvPr id="118" name="Google Shape;118;p22"/>
          <p:cNvPicPr preferRelativeResize="0"/>
          <p:nvPr/>
        </p:nvPicPr>
        <p:blipFill rotWithShape="1">
          <a:blip r:embed="rId5">
            <a:alphaModFix/>
          </a:blip>
          <a:srcRect l="30497" t="79189" r="57972" b="15495"/>
          <a:stretch/>
        </p:blipFill>
        <p:spPr>
          <a:xfrm>
            <a:off x="4769158" y="3712552"/>
            <a:ext cx="672515" cy="6184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6.xml"/><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ctrTitle" idx="4294967295"/>
          </p:nvPr>
        </p:nvSpPr>
        <p:spPr>
          <a:xfrm>
            <a:off x="0" y="923925"/>
            <a:ext cx="3457575" cy="693738"/>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2300"/>
              <a:buFont typeface="Barlow Light"/>
              <a:buNone/>
            </a:pPr>
            <a:r>
              <a:rPr lang="vi" sz="3600" dirty="0">
                <a:latin typeface="Times New Roman"/>
                <a:ea typeface="Times New Roman"/>
                <a:cs typeface="Times New Roman"/>
                <a:sym typeface="Times New Roman"/>
              </a:rPr>
              <a:t>Sustainable Energy System</a:t>
            </a:r>
            <a:endParaRPr sz="3600" dirty="0">
              <a:latin typeface="Times New Roman"/>
              <a:ea typeface="Times New Roman"/>
              <a:cs typeface="Times New Roman"/>
              <a:sym typeface="Times New Roman"/>
            </a:endParaRPr>
          </a:p>
        </p:txBody>
      </p:sp>
      <p:sp>
        <p:nvSpPr>
          <p:cNvPr id="201" name="Google Shape;201;p34"/>
          <p:cNvSpPr txBox="1">
            <a:spLocks noGrp="1"/>
          </p:cNvSpPr>
          <p:nvPr>
            <p:ph type="body" idx="4294967295"/>
          </p:nvPr>
        </p:nvSpPr>
        <p:spPr>
          <a:xfrm>
            <a:off x="0" y="2732088"/>
            <a:ext cx="3578225" cy="1139825"/>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935"/>
              <a:buNone/>
            </a:pPr>
            <a:r>
              <a:rPr lang="vi" sz="1135" b="1" dirty="0">
                <a:latin typeface="Times New Roman"/>
                <a:ea typeface="Times New Roman"/>
                <a:cs typeface="Times New Roman"/>
                <a:sym typeface="Times New Roman"/>
              </a:rPr>
              <a:t>Team Name: Elite Solutions</a:t>
            </a:r>
            <a:endParaRPr sz="1135" b="1" dirty="0">
              <a:latin typeface="Times New Roman"/>
              <a:ea typeface="Times New Roman"/>
              <a:cs typeface="Times New Roman"/>
              <a:sym typeface="Times New Roman"/>
            </a:endParaRPr>
          </a:p>
          <a:p>
            <a:pPr marL="0" lvl="0" indent="0" algn="l" rtl="0">
              <a:lnSpc>
                <a:spcPct val="90000"/>
              </a:lnSpc>
              <a:spcBef>
                <a:spcPts val="800"/>
              </a:spcBef>
              <a:spcAft>
                <a:spcPts val="0"/>
              </a:spcAft>
              <a:buClr>
                <a:srgbClr val="000000"/>
              </a:buClr>
              <a:buSzPts val="935"/>
              <a:buNone/>
            </a:pPr>
            <a:r>
              <a:rPr lang="vi" sz="1135" b="1" dirty="0">
                <a:latin typeface="Times New Roman"/>
                <a:ea typeface="Times New Roman"/>
                <a:cs typeface="Times New Roman"/>
                <a:sym typeface="Times New Roman"/>
              </a:rPr>
              <a:t>Group no: 3</a:t>
            </a:r>
            <a:endParaRPr sz="1135" b="1" dirty="0">
              <a:latin typeface="Times New Roman"/>
              <a:ea typeface="Times New Roman"/>
              <a:cs typeface="Times New Roman"/>
              <a:sym typeface="Times New Roman"/>
            </a:endParaRPr>
          </a:p>
          <a:p>
            <a:pPr marL="0" lvl="0" indent="0" algn="l" rtl="0">
              <a:lnSpc>
                <a:spcPct val="90000"/>
              </a:lnSpc>
              <a:spcBef>
                <a:spcPts val="800"/>
              </a:spcBef>
              <a:spcAft>
                <a:spcPts val="0"/>
              </a:spcAft>
              <a:buClr>
                <a:srgbClr val="000000"/>
              </a:buClr>
              <a:buSzPts val="935"/>
              <a:buNone/>
            </a:pPr>
            <a:r>
              <a:rPr lang="vi" sz="1135" b="1" dirty="0">
                <a:latin typeface="Times New Roman"/>
                <a:ea typeface="Times New Roman"/>
                <a:cs typeface="Times New Roman"/>
                <a:sym typeface="Times New Roman"/>
              </a:rPr>
              <a:t>Members: Nguyen Manh Dung, Tran Yen Nhi, Nguyen Tran Yen Binh, Tran Hoang Hai Anh, Tran Hai Long</a:t>
            </a:r>
            <a:endParaRPr sz="1135" b="1" dirty="0">
              <a:latin typeface="Times New Roman"/>
              <a:ea typeface="Times New Roman"/>
              <a:cs typeface="Times New Roman"/>
              <a:sym typeface="Times New Roman"/>
            </a:endParaRPr>
          </a:p>
        </p:txBody>
      </p:sp>
      <p:pic>
        <p:nvPicPr>
          <p:cNvPr id="202" name="Google Shape;202;p34"/>
          <p:cNvPicPr preferRelativeResize="0"/>
          <p:nvPr/>
        </p:nvPicPr>
        <p:blipFill rotWithShape="1">
          <a:blip r:embed="rId3">
            <a:alphaModFix/>
          </a:blip>
          <a:srcRect/>
          <a:stretch/>
        </p:blipFill>
        <p:spPr>
          <a:xfrm>
            <a:off x="4157330" y="285001"/>
            <a:ext cx="4771166" cy="39799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ctrTitle"/>
          </p:nvPr>
        </p:nvSpPr>
        <p:spPr>
          <a:xfrm>
            <a:off x="322710" y="337445"/>
            <a:ext cx="7265816" cy="438581"/>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1: Environmental Inspections </a:t>
            </a:r>
            <a:endParaRPr/>
          </a:p>
        </p:txBody>
      </p:sp>
      <p:sp>
        <p:nvSpPr>
          <p:cNvPr id="274" name="Google Shape;274;p42"/>
          <p:cNvSpPr txBox="1">
            <a:spLocks noGrp="1"/>
          </p:cNvSpPr>
          <p:nvPr>
            <p:ph type="subTitle" idx="1"/>
          </p:nvPr>
        </p:nvSpPr>
        <p:spPr>
          <a:xfrm>
            <a:off x="322710" y="1685363"/>
            <a:ext cx="7265815" cy="207749"/>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0000"/>
              </a:buClr>
              <a:buSzPts val="900"/>
              <a:buNone/>
            </a:pPr>
            <a:endParaRPr>
              <a:solidFill>
                <a:srgbClr val="002060"/>
              </a:solidFill>
              <a:latin typeface="Times New Roman"/>
              <a:ea typeface="Times New Roman"/>
              <a:cs typeface="Times New Roman"/>
              <a:sym typeface="Times New Roman"/>
            </a:endParaRPr>
          </a:p>
        </p:txBody>
      </p:sp>
      <p:sp>
        <p:nvSpPr>
          <p:cNvPr id="275" name="Google Shape;275;p42"/>
          <p:cNvSpPr txBox="1">
            <a:spLocks noGrp="1"/>
          </p:cNvSpPr>
          <p:nvPr>
            <p:ph type="body" idx="2"/>
          </p:nvPr>
        </p:nvSpPr>
        <p:spPr>
          <a:xfrm>
            <a:off x="322711" y="776019"/>
            <a:ext cx="7265700" cy="3882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Estimation of the design budget</a:t>
            </a:r>
            <a:endParaRPr/>
          </a:p>
        </p:txBody>
      </p:sp>
      <p:sp>
        <p:nvSpPr>
          <p:cNvPr id="276" name="Google Shape;276;p42"/>
          <p:cNvSpPr txBox="1">
            <a:spLocks noGrp="1"/>
          </p:cNvSpPr>
          <p:nvPr>
            <p:ph type="body" idx="3"/>
          </p:nvPr>
        </p:nvSpPr>
        <p:spPr>
          <a:xfrm>
            <a:off x="322710" y="4780780"/>
            <a:ext cx="3787500" cy="1869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600"/>
              <a:buNone/>
            </a:pPr>
            <a:r>
              <a:rPr lang="vi"/>
              <a:t>2023-HX05 COS10025-Technology in an Indigenous Context</a:t>
            </a:r>
            <a:endParaRPr>
              <a:solidFill>
                <a:srgbClr val="002060"/>
              </a:solidFill>
              <a:latin typeface="Times New Roman"/>
              <a:ea typeface="Times New Roman"/>
              <a:cs typeface="Times New Roman"/>
              <a:sym typeface="Times New Roman"/>
            </a:endParaRPr>
          </a:p>
        </p:txBody>
      </p:sp>
      <p:graphicFrame>
        <p:nvGraphicFramePr>
          <p:cNvPr id="277" name="Google Shape;277;p42"/>
          <p:cNvGraphicFramePr/>
          <p:nvPr/>
        </p:nvGraphicFramePr>
        <p:xfrm>
          <a:off x="279936" y="1193110"/>
          <a:ext cx="7265775" cy="3558815"/>
        </p:xfrm>
        <a:graphic>
          <a:graphicData uri="http://schemas.openxmlformats.org/drawingml/2006/table">
            <a:tbl>
              <a:tblPr firstRow="1" bandRow="1">
                <a:noFill/>
                <a:tableStyleId>{1A712925-3934-4342-AB43-A6F433A4C1B2}</a:tableStyleId>
              </a:tblPr>
              <a:tblGrid>
                <a:gridCol w="1686825">
                  <a:extLst>
                    <a:ext uri="{9D8B030D-6E8A-4147-A177-3AD203B41FA5}">
                      <a16:colId xmlns:a16="http://schemas.microsoft.com/office/drawing/2014/main" val="20000"/>
                    </a:ext>
                  </a:extLst>
                </a:gridCol>
                <a:gridCol w="1765000">
                  <a:extLst>
                    <a:ext uri="{9D8B030D-6E8A-4147-A177-3AD203B41FA5}">
                      <a16:colId xmlns:a16="http://schemas.microsoft.com/office/drawing/2014/main" val="20001"/>
                    </a:ext>
                  </a:extLst>
                </a:gridCol>
                <a:gridCol w="1997500">
                  <a:extLst>
                    <a:ext uri="{9D8B030D-6E8A-4147-A177-3AD203B41FA5}">
                      <a16:colId xmlns:a16="http://schemas.microsoft.com/office/drawing/2014/main" val="20002"/>
                    </a:ext>
                  </a:extLst>
                </a:gridCol>
                <a:gridCol w="1816450">
                  <a:extLst>
                    <a:ext uri="{9D8B030D-6E8A-4147-A177-3AD203B41FA5}">
                      <a16:colId xmlns:a16="http://schemas.microsoft.com/office/drawing/2014/main" val="20003"/>
                    </a:ext>
                  </a:extLst>
                </a:gridCol>
              </a:tblGrid>
              <a:tr h="682775">
                <a:tc>
                  <a:txBody>
                    <a:bodyPr/>
                    <a:lstStyle/>
                    <a:p>
                      <a:pPr marL="0" marR="0" lvl="0" indent="0" algn="l" rtl="0">
                        <a:spcBef>
                          <a:spcPts val="0"/>
                        </a:spcBef>
                        <a:spcAft>
                          <a:spcPts val="0"/>
                        </a:spcAft>
                        <a:buNone/>
                      </a:pPr>
                      <a:r>
                        <a:rPr lang="vi" sz="1400" u="none" strike="noStrike" cap="none" dirty="0">
                          <a:latin typeface="Times New Roman"/>
                          <a:ea typeface="Times New Roman"/>
                          <a:cs typeface="Times New Roman"/>
                          <a:sym typeface="Times New Roman"/>
                        </a:rPr>
                        <a:t>Name</a:t>
                      </a:r>
                      <a:endParaRPr sz="1100" dirty="0"/>
                    </a:p>
                  </a:txBody>
                  <a:tcPr marL="68600" marR="68600" marT="34300" marB="34300"/>
                </a:tc>
                <a:tc>
                  <a:txBody>
                    <a:bodyPr/>
                    <a:lstStyle/>
                    <a:p>
                      <a:pPr marL="0" marR="0" lvl="0" indent="0" algn="l" rtl="0">
                        <a:spcBef>
                          <a:spcPts val="0"/>
                        </a:spcBef>
                        <a:spcAft>
                          <a:spcPts val="0"/>
                        </a:spcAft>
                        <a:buNone/>
                      </a:pPr>
                      <a:r>
                        <a:rPr lang="vi" sz="1400">
                          <a:latin typeface="Times New Roman"/>
                          <a:ea typeface="Times New Roman"/>
                          <a:cs typeface="Times New Roman"/>
                          <a:sym typeface="Times New Roman"/>
                        </a:rPr>
                        <a:t>Price range</a:t>
                      </a:r>
                      <a:endParaRPr sz="1100"/>
                    </a:p>
                  </a:txBody>
                  <a:tcPr marL="68600" marR="68600" marT="34300" marB="34300"/>
                </a:tc>
                <a:tc>
                  <a:txBody>
                    <a:bodyPr/>
                    <a:lstStyle/>
                    <a:p>
                      <a:pPr marL="0" marR="0" lvl="0" indent="0" algn="l" rtl="0">
                        <a:spcBef>
                          <a:spcPts val="0"/>
                        </a:spcBef>
                        <a:spcAft>
                          <a:spcPts val="0"/>
                        </a:spcAft>
                        <a:buNone/>
                      </a:pPr>
                      <a:r>
                        <a:rPr lang="vi" sz="1400">
                          <a:latin typeface="Times New Roman"/>
                          <a:ea typeface="Times New Roman"/>
                          <a:cs typeface="Times New Roman"/>
                          <a:sym typeface="Times New Roman"/>
                        </a:rPr>
                        <a:t>Feature and Specifications</a:t>
                      </a:r>
                      <a:endParaRPr sz="1100"/>
                    </a:p>
                  </a:txBody>
                  <a:tcPr marL="68600" marR="68600" marT="34300" marB="34300"/>
                </a:tc>
                <a:tc>
                  <a:txBody>
                    <a:bodyPr/>
                    <a:lstStyle/>
                    <a:p>
                      <a:pPr marL="0" marR="0" lvl="0" indent="0" algn="l" rtl="0">
                        <a:spcBef>
                          <a:spcPts val="0"/>
                        </a:spcBef>
                        <a:spcAft>
                          <a:spcPts val="0"/>
                        </a:spcAft>
                        <a:buNone/>
                      </a:pPr>
                      <a:r>
                        <a:rPr lang="vi">
                          <a:latin typeface="Times New Roman"/>
                          <a:ea typeface="Times New Roman"/>
                          <a:cs typeface="Times New Roman"/>
                          <a:sym typeface="Times New Roman"/>
                        </a:rPr>
                        <a:t>Quantity</a:t>
                      </a:r>
                      <a:endParaRPr sz="1100"/>
                    </a:p>
                  </a:txBody>
                  <a:tcPr marL="68600" marR="68600" marT="34300" marB="34300"/>
                </a:tc>
                <a:extLst>
                  <a:ext uri="{0D108BD9-81ED-4DB2-BD59-A6C34878D82A}">
                    <a16:rowId xmlns:a16="http://schemas.microsoft.com/office/drawing/2014/main" val="10000"/>
                  </a:ext>
                </a:extLst>
              </a:tr>
              <a:tr h="891800">
                <a:tc>
                  <a:txBody>
                    <a:bodyPr/>
                    <a:lstStyle/>
                    <a:p>
                      <a:pPr marL="0" marR="0" lvl="0" indent="0" algn="l" rtl="0">
                        <a:spcBef>
                          <a:spcPts val="0"/>
                        </a:spcBef>
                        <a:spcAft>
                          <a:spcPts val="0"/>
                        </a:spcAft>
                        <a:buNone/>
                      </a:pPr>
                      <a:r>
                        <a:rPr lang="vi" sz="1400" dirty="0">
                          <a:latin typeface="Times New Roman"/>
                          <a:ea typeface="Times New Roman"/>
                          <a:cs typeface="Times New Roman"/>
                          <a:sym typeface="Times New Roman"/>
                        </a:rPr>
                        <a:t>Laptop</a:t>
                      </a:r>
                      <a:endParaRPr sz="1100" dirty="0"/>
                    </a:p>
                  </a:txBody>
                  <a:tcPr marL="68600" marR="68600" marT="34300" marB="34300"/>
                </a:tc>
                <a:tc>
                  <a:txBody>
                    <a:bodyPr/>
                    <a:lstStyle/>
                    <a:p>
                      <a:pPr marL="0" marR="0" lvl="0" indent="0" algn="l" rtl="0">
                        <a:spcBef>
                          <a:spcPts val="0"/>
                        </a:spcBef>
                        <a:spcAft>
                          <a:spcPts val="0"/>
                        </a:spcAft>
                        <a:buNone/>
                      </a:pPr>
                      <a:r>
                        <a:rPr lang="vi" sz="1400">
                          <a:latin typeface="Times New Roman"/>
                          <a:ea typeface="Times New Roman"/>
                          <a:cs typeface="Times New Roman"/>
                          <a:sym typeface="Times New Roman"/>
                        </a:rPr>
                        <a:t>1000$-2000$</a:t>
                      </a:r>
                      <a:endParaRPr sz="1100"/>
                    </a:p>
                  </a:txBody>
                  <a:tcPr marL="68600" marR="68600" marT="34300" marB="34300"/>
                </a:tc>
                <a:tc>
                  <a:txBody>
                    <a:bodyPr/>
                    <a:lstStyle/>
                    <a:p>
                      <a:pPr marL="0" marR="0" lvl="0" indent="0" algn="l" rtl="0">
                        <a:lnSpc>
                          <a:spcPct val="100000"/>
                        </a:lnSpc>
                        <a:spcBef>
                          <a:spcPts val="0"/>
                        </a:spcBef>
                        <a:spcAft>
                          <a:spcPts val="0"/>
                        </a:spcAft>
                        <a:buClr>
                          <a:schemeClr val="dk1"/>
                        </a:buClr>
                        <a:buSzPts val="1400"/>
                        <a:buFont typeface="Times New Roman"/>
                        <a:buNone/>
                      </a:pPr>
                      <a:r>
                        <a:rPr lang="vi" sz="1400">
                          <a:latin typeface="Times New Roman"/>
                          <a:ea typeface="Times New Roman"/>
                          <a:cs typeface="Times New Roman"/>
                          <a:sym typeface="Times New Roman"/>
                        </a:rPr>
                        <a:t>Operating Systems: </a:t>
                      </a:r>
                      <a:endParaRPr sz="1100"/>
                    </a:p>
                    <a:p>
                      <a:pPr marL="0" marR="0" lvl="0" indent="0" algn="l" rtl="0">
                        <a:spcBef>
                          <a:spcPts val="0"/>
                        </a:spcBef>
                        <a:spcAft>
                          <a:spcPts val="0"/>
                        </a:spcAft>
                        <a:buNone/>
                      </a:pPr>
                      <a:r>
                        <a:rPr lang="vi" sz="1400" b="0" i="0">
                          <a:solidFill>
                            <a:schemeClr val="dk1"/>
                          </a:solidFill>
                          <a:latin typeface="Times New Roman"/>
                          <a:ea typeface="Times New Roman"/>
                          <a:cs typeface="Times New Roman"/>
                          <a:sym typeface="Times New Roman"/>
                        </a:rPr>
                        <a:t>sufficient RAM (recommended 8GB or more)</a:t>
                      </a:r>
                      <a:endParaRPr sz="1400">
                        <a:latin typeface="Times New Roman"/>
                        <a:ea typeface="Times New Roman"/>
                        <a:cs typeface="Times New Roman"/>
                        <a:sym typeface="Times New Roman"/>
                      </a:endParaRPr>
                    </a:p>
                  </a:txBody>
                  <a:tcPr marL="68600" marR="68600" marT="34300" marB="34300"/>
                </a:tc>
                <a:tc>
                  <a:txBody>
                    <a:bodyPr/>
                    <a:lstStyle/>
                    <a:p>
                      <a:pPr marL="0" marR="0" lvl="0" indent="0" algn="l" rtl="0">
                        <a:spcBef>
                          <a:spcPts val="0"/>
                        </a:spcBef>
                        <a:spcAft>
                          <a:spcPts val="0"/>
                        </a:spcAft>
                        <a:buNone/>
                      </a:pPr>
                      <a:r>
                        <a:rPr lang="vi">
                          <a:latin typeface="Times New Roman"/>
                          <a:ea typeface="Times New Roman"/>
                          <a:cs typeface="Times New Roman"/>
                          <a:sym typeface="Times New Roman"/>
                        </a:rPr>
                        <a:t>2-3 devices </a:t>
                      </a:r>
                      <a:endParaRPr sz="140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1"/>
                  </a:ext>
                </a:extLst>
              </a:tr>
              <a:tr h="682775">
                <a:tc>
                  <a:txBody>
                    <a:bodyPr/>
                    <a:lstStyle/>
                    <a:p>
                      <a:pPr marL="0" marR="0" lvl="0" indent="0" algn="l" rtl="0">
                        <a:spcBef>
                          <a:spcPts val="0"/>
                        </a:spcBef>
                        <a:spcAft>
                          <a:spcPts val="0"/>
                        </a:spcAft>
                        <a:buNone/>
                      </a:pPr>
                      <a:r>
                        <a:rPr lang="vi" sz="1400">
                          <a:latin typeface="Times New Roman"/>
                          <a:ea typeface="Times New Roman"/>
                          <a:cs typeface="Times New Roman"/>
                          <a:sym typeface="Times New Roman"/>
                        </a:rPr>
                        <a:t>AWS (Amazon Web Services)</a:t>
                      </a:r>
                      <a:endParaRPr sz="1100"/>
                    </a:p>
                  </a:txBody>
                  <a:tcPr marL="68600" marR="68600" marT="34300" marB="34300"/>
                </a:tc>
                <a:tc>
                  <a:txBody>
                    <a:bodyPr/>
                    <a:lstStyle/>
                    <a:p>
                      <a:pPr marL="0" marR="0" lvl="0" indent="0" algn="l" rtl="0">
                        <a:spcBef>
                          <a:spcPts val="0"/>
                        </a:spcBef>
                        <a:spcAft>
                          <a:spcPts val="0"/>
                        </a:spcAft>
                        <a:buNone/>
                      </a:pPr>
                      <a:r>
                        <a:rPr lang="vi" sz="1400">
                          <a:latin typeface="Times New Roman"/>
                          <a:ea typeface="Times New Roman"/>
                          <a:cs typeface="Times New Roman"/>
                          <a:sym typeface="Times New Roman"/>
                        </a:rPr>
                        <a:t>Free (Free tier)</a:t>
                      </a:r>
                      <a:endParaRPr sz="1100"/>
                    </a:p>
                  </a:txBody>
                  <a:tcPr marL="68600" marR="68600" marT="34300" marB="34300"/>
                </a:tc>
                <a:tc>
                  <a:txBody>
                    <a:bodyPr/>
                    <a:lstStyle/>
                    <a:p>
                      <a:pPr marL="0" marR="0" lvl="0" indent="0" algn="l" rtl="0">
                        <a:spcBef>
                          <a:spcPts val="0"/>
                        </a:spcBef>
                        <a:spcAft>
                          <a:spcPts val="0"/>
                        </a:spcAft>
                        <a:buNone/>
                      </a:pPr>
                      <a:r>
                        <a:rPr lang="vi" sz="1400">
                          <a:latin typeface="Times New Roman"/>
                          <a:ea typeface="Times New Roman"/>
                          <a:cs typeface="Times New Roman"/>
                          <a:sym typeface="Times New Roman"/>
                        </a:rPr>
                        <a:t>Cloud-Based Infrastructure</a:t>
                      </a:r>
                      <a:endParaRPr sz="1100"/>
                    </a:p>
                  </a:txBody>
                  <a:tcPr marL="68600" marR="68600" marT="34300" marB="34300"/>
                </a:tc>
                <a:tc>
                  <a:txBody>
                    <a:bodyPr/>
                    <a:lstStyle/>
                    <a:p>
                      <a:pPr marL="0" marR="0" lvl="0" indent="0" algn="l" rtl="0">
                        <a:spcBef>
                          <a:spcPts val="0"/>
                        </a:spcBef>
                        <a:spcAft>
                          <a:spcPts val="0"/>
                        </a:spcAft>
                        <a:buNone/>
                      </a:pPr>
                      <a:r>
                        <a:rPr lang="vi">
                          <a:latin typeface="Times New Roman"/>
                          <a:ea typeface="Times New Roman"/>
                          <a:cs typeface="Times New Roman"/>
                          <a:sym typeface="Times New Roman"/>
                        </a:rPr>
                        <a:t>1-2 Database</a:t>
                      </a:r>
                      <a:endParaRPr sz="140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2"/>
                  </a:ext>
                </a:extLst>
              </a:tr>
              <a:tr h="682775">
                <a:tc>
                  <a:txBody>
                    <a:bodyPr/>
                    <a:lstStyle/>
                    <a:p>
                      <a:pPr marL="0" marR="0" lvl="0" indent="0" algn="l" rtl="0">
                        <a:spcBef>
                          <a:spcPts val="0"/>
                        </a:spcBef>
                        <a:spcAft>
                          <a:spcPts val="0"/>
                        </a:spcAft>
                        <a:buNone/>
                      </a:pPr>
                      <a:r>
                        <a:rPr lang="vi" sz="1400">
                          <a:latin typeface="Times New Roman"/>
                          <a:ea typeface="Times New Roman"/>
                          <a:cs typeface="Times New Roman"/>
                          <a:sym typeface="Times New Roman"/>
                        </a:rPr>
                        <a:t>GRASS GIS</a:t>
                      </a:r>
                      <a:endParaRPr sz="1100"/>
                    </a:p>
                  </a:txBody>
                  <a:tcPr marL="68600" marR="68600" marT="34300" marB="34300"/>
                </a:tc>
                <a:tc>
                  <a:txBody>
                    <a:bodyPr/>
                    <a:lstStyle/>
                    <a:p>
                      <a:pPr marL="0" marR="0" lvl="0" indent="0" algn="l" rtl="0">
                        <a:spcBef>
                          <a:spcPts val="0"/>
                        </a:spcBef>
                        <a:spcAft>
                          <a:spcPts val="0"/>
                        </a:spcAft>
                        <a:buNone/>
                      </a:pPr>
                      <a:r>
                        <a:rPr lang="vi" sz="1400">
                          <a:latin typeface="Times New Roman"/>
                          <a:ea typeface="Times New Roman"/>
                          <a:cs typeface="Times New Roman"/>
                          <a:sym typeface="Times New Roman"/>
                        </a:rPr>
                        <a:t>Free (Open-source)</a:t>
                      </a:r>
                      <a:endParaRPr sz="1100"/>
                    </a:p>
                  </a:txBody>
                  <a:tcPr marL="68600" marR="68600" marT="34300" marB="34300"/>
                </a:tc>
                <a:tc>
                  <a:txBody>
                    <a:bodyPr/>
                    <a:lstStyle/>
                    <a:p>
                      <a:pPr marL="0" marR="0" lvl="0" indent="0" algn="l" rtl="0">
                        <a:spcBef>
                          <a:spcPts val="0"/>
                        </a:spcBef>
                        <a:spcAft>
                          <a:spcPts val="0"/>
                        </a:spcAft>
                        <a:buNone/>
                      </a:pPr>
                      <a:endParaRPr sz="1400">
                        <a:latin typeface="Times New Roman"/>
                        <a:ea typeface="Times New Roman"/>
                        <a:cs typeface="Times New Roman"/>
                        <a:sym typeface="Times New Roman"/>
                      </a:endParaRPr>
                    </a:p>
                  </a:txBody>
                  <a:tcPr marL="68600" marR="68600" marT="34300" marB="34300"/>
                </a:tc>
                <a:tc>
                  <a:txBody>
                    <a:bodyPr/>
                    <a:lstStyle/>
                    <a:p>
                      <a:pPr marL="0" marR="0" lvl="0" indent="0" algn="l" rtl="0">
                        <a:spcBef>
                          <a:spcPts val="0"/>
                        </a:spcBef>
                        <a:spcAft>
                          <a:spcPts val="0"/>
                        </a:spcAft>
                        <a:buNone/>
                      </a:pPr>
                      <a:r>
                        <a:rPr lang="vi">
                          <a:latin typeface="Times New Roman"/>
                          <a:ea typeface="Times New Roman"/>
                          <a:cs typeface="Times New Roman"/>
                          <a:sym typeface="Times New Roman"/>
                        </a:rPr>
                        <a:t>1</a:t>
                      </a:r>
                      <a:endParaRPr sz="140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3"/>
                  </a:ext>
                </a:extLst>
              </a:tr>
              <a:tr h="588450">
                <a:tc>
                  <a:txBody>
                    <a:bodyPr/>
                    <a:lstStyle/>
                    <a:p>
                      <a:pPr marL="0" marR="0" lvl="0" indent="0" algn="l" rtl="0">
                        <a:spcBef>
                          <a:spcPts val="0"/>
                        </a:spcBef>
                        <a:spcAft>
                          <a:spcPts val="0"/>
                        </a:spcAft>
                        <a:buNone/>
                      </a:pPr>
                      <a:r>
                        <a:rPr lang="vi">
                          <a:latin typeface="Times New Roman"/>
                          <a:ea typeface="Times New Roman"/>
                          <a:cs typeface="Times New Roman"/>
                          <a:sym typeface="Times New Roman"/>
                        </a:rPr>
                        <a:t>Labour</a:t>
                      </a:r>
                      <a:endParaRPr sz="1400">
                        <a:latin typeface="Times New Roman"/>
                        <a:ea typeface="Times New Roman"/>
                        <a:cs typeface="Times New Roman"/>
                        <a:sym typeface="Times New Roman"/>
                      </a:endParaRPr>
                    </a:p>
                  </a:txBody>
                  <a:tcPr marL="68600" marR="68600" marT="34300" marB="34300"/>
                </a:tc>
                <a:tc>
                  <a:txBody>
                    <a:bodyPr/>
                    <a:lstStyle/>
                    <a:p>
                      <a:pPr marL="0" marR="0" lvl="0" indent="0" algn="l" rtl="0">
                        <a:spcBef>
                          <a:spcPts val="0"/>
                        </a:spcBef>
                        <a:spcAft>
                          <a:spcPts val="0"/>
                        </a:spcAft>
                        <a:buNone/>
                      </a:pPr>
                      <a:r>
                        <a:rPr lang="vi">
                          <a:latin typeface="Times New Roman"/>
                          <a:ea typeface="Times New Roman"/>
                          <a:cs typeface="Times New Roman"/>
                          <a:sym typeface="Times New Roman"/>
                        </a:rPr>
                        <a:t>2500$</a:t>
                      </a:r>
                      <a:endParaRPr sz="1400">
                        <a:latin typeface="Times New Roman"/>
                        <a:ea typeface="Times New Roman"/>
                        <a:cs typeface="Times New Roman"/>
                        <a:sym typeface="Times New Roman"/>
                      </a:endParaRPr>
                    </a:p>
                  </a:txBody>
                  <a:tcPr marL="68600" marR="68600" marT="34300" marB="34300"/>
                </a:tc>
                <a:tc>
                  <a:txBody>
                    <a:bodyPr/>
                    <a:lstStyle/>
                    <a:p>
                      <a:pPr marL="0" marR="0" lvl="0" indent="0" algn="l" rtl="0">
                        <a:spcBef>
                          <a:spcPts val="0"/>
                        </a:spcBef>
                        <a:spcAft>
                          <a:spcPts val="0"/>
                        </a:spcAft>
                        <a:buNone/>
                      </a:pPr>
                      <a:r>
                        <a:rPr lang="vi">
                          <a:latin typeface="Times New Roman"/>
                          <a:ea typeface="Times New Roman"/>
                          <a:cs typeface="Times New Roman"/>
                          <a:sym typeface="Times New Roman"/>
                        </a:rPr>
                        <a:t>Assistant</a:t>
                      </a:r>
                      <a:endParaRPr sz="1400">
                        <a:latin typeface="Times New Roman"/>
                        <a:ea typeface="Times New Roman"/>
                        <a:cs typeface="Times New Roman"/>
                        <a:sym typeface="Times New Roman"/>
                      </a:endParaRPr>
                    </a:p>
                  </a:txBody>
                  <a:tcPr marL="68600" marR="68600" marT="34300" marB="34300"/>
                </a:tc>
                <a:tc>
                  <a:txBody>
                    <a:bodyPr/>
                    <a:lstStyle/>
                    <a:p>
                      <a:pPr marL="0" marR="0" lvl="0" indent="0" algn="l" rtl="0">
                        <a:spcBef>
                          <a:spcPts val="0"/>
                        </a:spcBef>
                        <a:spcAft>
                          <a:spcPts val="0"/>
                        </a:spcAft>
                        <a:buNone/>
                      </a:pPr>
                      <a:r>
                        <a:rPr lang="vi" dirty="0">
                          <a:latin typeface="Times New Roman"/>
                          <a:ea typeface="Times New Roman"/>
                          <a:cs typeface="Times New Roman"/>
                          <a:sym typeface="Times New Roman"/>
                        </a:rPr>
                        <a:t>2-3 person</a:t>
                      </a:r>
                      <a:endParaRPr sz="1400" dirty="0">
                        <a:latin typeface="Times New Roman"/>
                        <a:ea typeface="Times New Roman"/>
                        <a:cs typeface="Times New Roman"/>
                        <a:sym typeface="Times New Roman"/>
                      </a:endParaRPr>
                    </a:p>
                  </a:txBody>
                  <a:tcPr marL="68600" marR="68600" marT="34300" marB="34300"/>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circle(in)">
                                      <p:cBhvr>
                                        <p:cTn id="7" dur="20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817F2-E5DE-4EBD-D6AA-BF28177E778D}"/>
              </a:ext>
            </a:extLst>
          </p:cNvPr>
          <p:cNvSpPr>
            <a:spLocks noGrp="1"/>
          </p:cNvSpPr>
          <p:nvPr>
            <p:ph type="ctrTitle"/>
          </p:nvPr>
        </p:nvSpPr>
        <p:spPr>
          <a:xfrm>
            <a:off x="322710" y="337445"/>
            <a:ext cx="7265815" cy="438551"/>
          </a:xfrm>
        </p:spPr>
        <p:txBody>
          <a:bodyPr/>
          <a:lstStyle/>
          <a:p>
            <a:r>
              <a:rPr lang="en-US" b="1" i="0" dirty="0">
                <a:solidFill>
                  <a:srgbClr val="231F20"/>
                </a:solidFill>
                <a:effectLst/>
              </a:rPr>
              <a:t>Learning issue - design outline </a:t>
            </a:r>
            <a:endParaRPr lang="en-US" dirty="0"/>
          </a:p>
        </p:txBody>
      </p:sp>
      <p:sp>
        <p:nvSpPr>
          <p:cNvPr id="4" name="Text Placeholder 3">
            <a:extLst>
              <a:ext uri="{FF2B5EF4-FFF2-40B4-BE49-F238E27FC236}">
                <a16:creationId xmlns:a16="http://schemas.microsoft.com/office/drawing/2014/main" id="{B2B4C3B4-14AC-298D-0442-3862E9041E0F}"/>
              </a:ext>
            </a:extLst>
          </p:cNvPr>
          <p:cNvSpPr>
            <a:spLocks noGrp="1"/>
          </p:cNvSpPr>
          <p:nvPr>
            <p:ph type="body" idx="2"/>
          </p:nvPr>
        </p:nvSpPr>
        <p:spPr/>
        <p:txBody>
          <a:bodyPr/>
          <a:lstStyle/>
          <a:p>
            <a:endParaRPr lang="en-US"/>
          </a:p>
        </p:txBody>
      </p:sp>
      <p:sp>
        <p:nvSpPr>
          <p:cNvPr id="5" name="Subtitle 4">
            <a:extLst>
              <a:ext uri="{FF2B5EF4-FFF2-40B4-BE49-F238E27FC236}">
                <a16:creationId xmlns:a16="http://schemas.microsoft.com/office/drawing/2014/main" id="{00DACE77-BE5A-8000-C33D-A3F49658785C}"/>
              </a:ext>
            </a:extLst>
          </p:cNvPr>
          <p:cNvSpPr>
            <a:spLocks noGrp="1"/>
          </p:cNvSpPr>
          <p:nvPr>
            <p:ph type="subTitle" idx="3"/>
          </p:nvPr>
        </p:nvSpPr>
        <p:spPr>
          <a:xfrm>
            <a:off x="322710" y="969413"/>
            <a:ext cx="5178598" cy="1448912"/>
          </a:xfrm>
        </p:spPr>
        <p:txBody>
          <a:bodyPr/>
          <a:lstStyle/>
          <a:p>
            <a:r>
              <a:rPr lang="en-US" sz="1200" b="0" i="0" dirty="0">
                <a:solidFill>
                  <a:srgbClr val="231F20"/>
                </a:solidFill>
                <a:effectLst/>
              </a:rPr>
              <a:t>During a field trip to </a:t>
            </a:r>
            <a:r>
              <a:rPr lang="en-US" sz="1200" b="0" i="0" dirty="0" err="1">
                <a:solidFill>
                  <a:srgbClr val="231F20"/>
                </a:solidFill>
                <a:effectLst/>
              </a:rPr>
              <a:t>Phu</a:t>
            </a:r>
            <a:r>
              <a:rPr lang="en-US" sz="1200" b="0" i="0" dirty="0">
                <a:solidFill>
                  <a:srgbClr val="231F20"/>
                </a:solidFill>
                <a:effectLst/>
              </a:rPr>
              <a:t> Tho, researchers discovered the importance of a suitable connection method for a renewable energy data control system in Xuan Dai. Wireless communication systems and physical cables are not suitable due to mountainous terrain and potential environmental damage. </a:t>
            </a:r>
          </a:p>
        </p:txBody>
      </p:sp>
      <p:sp>
        <p:nvSpPr>
          <p:cNvPr id="7" name="TextBox 6">
            <a:extLst>
              <a:ext uri="{FF2B5EF4-FFF2-40B4-BE49-F238E27FC236}">
                <a16:creationId xmlns:a16="http://schemas.microsoft.com/office/drawing/2014/main" id="{884B32F8-5573-EFDE-0E81-8DEFEA1C03DA}"/>
              </a:ext>
            </a:extLst>
          </p:cNvPr>
          <p:cNvSpPr txBox="1"/>
          <p:nvPr/>
        </p:nvSpPr>
        <p:spPr>
          <a:xfrm>
            <a:off x="2286000" y="2418326"/>
            <a:ext cx="4572000" cy="307777"/>
          </a:xfrm>
          <a:prstGeom prst="rect">
            <a:avLst/>
          </a:prstGeom>
          <a:noFill/>
        </p:spPr>
        <p:txBody>
          <a:bodyPr wrap="square">
            <a:spAutoFit/>
          </a:bodyPr>
          <a:lstStyle/>
          <a:p>
            <a:endParaRPr lang="en-US" dirty="0"/>
          </a:p>
        </p:txBody>
      </p:sp>
      <p:sp>
        <p:nvSpPr>
          <p:cNvPr id="9" name="TextBox 8">
            <a:extLst>
              <a:ext uri="{FF2B5EF4-FFF2-40B4-BE49-F238E27FC236}">
                <a16:creationId xmlns:a16="http://schemas.microsoft.com/office/drawing/2014/main" id="{E9FCEC5E-77A2-4410-0D5B-339467A65572}"/>
              </a:ext>
            </a:extLst>
          </p:cNvPr>
          <p:cNvSpPr txBox="1"/>
          <p:nvPr/>
        </p:nvSpPr>
        <p:spPr>
          <a:xfrm>
            <a:off x="1724722" y="2571750"/>
            <a:ext cx="607002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800"/>
              </a:spcBef>
              <a:spcAft>
                <a:spcPts val="0"/>
              </a:spcAft>
              <a:buClr>
                <a:srgbClr val="000000"/>
              </a:buClr>
              <a:buSzPts val="900"/>
              <a:buFont typeface="Arial"/>
              <a:buNone/>
              <a:tabLst/>
              <a:defRPr/>
            </a:pPr>
            <a:r>
              <a:rPr kumimoji="0" lang="en-US" sz="1200" b="0" i="0" u="none" strike="noStrike" kern="0" cap="none" spc="0" normalizeH="0" baseline="0" noProof="0" dirty="0">
                <a:ln>
                  <a:noFill/>
                </a:ln>
                <a:solidFill>
                  <a:srgbClr val="231F20"/>
                </a:solidFill>
                <a:effectLst/>
                <a:uLnTx/>
                <a:uFillTx/>
                <a:latin typeface="Open Sans Light"/>
                <a:ea typeface="Open Sans Light"/>
                <a:cs typeface="Open Sans Light"/>
                <a:sym typeface="Open Sans Light"/>
              </a:rPr>
              <a:t>To implement satellite connectivity, configure a solar panel chip to send data to the satellite cloud. Determine unique requirements, such as data transfer rate, bandwidth, coverage region, and price. Research satellite providers and ensure compatibility. Install, configure, test, secure, and monitor the connection for stability and dependability. Regular maintenance is recommended for optimal system functioning.</a:t>
            </a:r>
            <a:endParaRPr kumimoji="0" lang="en-US" sz="1200" b="0" i="0" u="none" strike="noStrike" kern="0" cap="none" spc="0" normalizeH="0" baseline="0" noProof="0" dirty="0">
              <a:ln>
                <a:noFill/>
              </a:ln>
              <a:solidFill>
                <a:srgbClr val="000000"/>
              </a:solidFill>
              <a:effectLst/>
              <a:uLnTx/>
              <a:uFillTx/>
              <a:latin typeface="Open Sans Light"/>
              <a:ea typeface="Open Sans Light"/>
              <a:cs typeface="Open Sans Light"/>
              <a:sym typeface="Open Sans Light"/>
            </a:endParaRPr>
          </a:p>
        </p:txBody>
      </p:sp>
      <p:pic>
        <p:nvPicPr>
          <p:cNvPr id="17" name="Graphic 16" descr="Astronaut male with solid fill">
            <a:extLst>
              <a:ext uri="{FF2B5EF4-FFF2-40B4-BE49-F238E27FC236}">
                <a16:creationId xmlns:a16="http://schemas.microsoft.com/office/drawing/2014/main" id="{481E23C0-6B32-4131-DA5B-CEBEE2C4B6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393" y="2571749"/>
            <a:ext cx="1200329" cy="1200329"/>
          </a:xfrm>
          <a:prstGeom prst="rect">
            <a:avLst/>
          </a:prstGeom>
        </p:spPr>
      </p:pic>
      <p:pic>
        <p:nvPicPr>
          <p:cNvPr id="19" name="Graphic 18" descr="Teacher with solid fill">
            <a:extLst>
              <a:ext uri="{FF2B5EF4-FFF2-40B4-BE49-F238E27FC236}">
                <a16:creationId xmlns:a16="http://schemas.microsoft.com/office/drawing/2014/main" id="{B1E6965F-8951-7D5C-F0AA-FC8B3AF25A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1307" y="775995"/>
            <a:ext cx="1680077" cy="1680077"/>
          </a:xfrm>
          <a:prstGeom prst="rect">
            <a:avLst/>
          </a:prstGeom>
        </p:spPr>
      </p:pic>
    </p:spTree>
    <p:extLst>
      <p:ext uri="{BB962C8B-B14F-4D97-AF65-F5344CB8AC3E}">
        <p14:creationId xmlns:p14="http://schemas.microsoft.com/office/powerpoint/2010/main" val="2451551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B79A-3BA8-FE51-DF79-E26AEC94F966}"/>
              </a:ext>
            </a:extLst>
          </p:cNvPr>
          <p:cNvSpPr>
            <a:spLocks noGrp="1"/>
          </p:cNvSpPr>
          <p:nvPr>
            <p:ph type="title"/>
          </p:nvPr>
        </p:nvSpPr>
        <p:spPr/>
        <p:txBody>
          <a:bodyPr/>
          <a:lstStyle/>
          <a:p>
            <a:r>
              <a:rPr lang="en-US" dirty="0"/>
              <a:t>Benefit and challenge</a:t>
            </a:r>
          </a:p>
        </p:txBody>
      </p:sp>
      <p:sp>
        <p:nvSpPr>
          <p:cNvPr id="3" name="Text Placeholder 2">
            <a:extLst>
              <a:ext uri="{FF2B5EF4-FFF2-40B4-BE49-F238E27FC236}">
                <a16:creationId xmlns:a16="http://schemas.microsoft.com/office/drawing/2014/main" id="{E1F7C001-AB96-3693-3A0B-80983745EA7A}"/>
              </a:ext>
            </a:extLst>
          </p:cNvPr>
          <p:cNvSpPr>
            <a:spLocks noGrp="1"/>
          </p:cNvSpPr>
          <p:nvPr>
            <p:ph type="body" idx="1"/>
          </p:nvPr>
        </p:nvSpPr>
        <p:spPr>
          <a:xfrm>
            <a:off x="258159" y="782635"/>
            <a:ext cx="8627682" cy="3789365"/>
          </a:xfrm>
        </p:spPr>
        <p:txBody>
          <a:bodyPr/>
          <a:lstStyle/>
          <a:p>
            <a:pPr marL="95250" indent="0">
              <a:buNone/>
            </a:pPr>
            <a:r>
              <a:rPr lang="en-US" b="1" i="0" dirty="0">
                <a:solidFill>
                  <a:srgbClr val="231F20"/>
                </a:solidFill>
                <a:effectLst/>
              </a:rPr>
              <a:t>Benefit</a:t>
            </a:r>
            <a:r>
              <a:rPr lang="en-US" b="0" i="0" dirty="0">
                <a:solidFill>
                  <a:srgbClr val="231F20"/>
                </a:solidFill>
                <a:effectLst/>
              </a:rPr>
              <a:t>:</a:t>
            </a:r>
          </a:p>
          <a:p>
            <a:pPr>
              <a:buFont typeface="Arial" panose="020B0604020202020204" pitchFamily="34" charset="0"/>
              <a:buChar char="•"/>
            </a:pPr>
            <a:r>
              <a:rPr lang="en-US" b="0" i="0" dirty="0">
                <a:solidFill>
                  <a:srgbClr val="231F20"/>
                </a:solidFill>
                <a:effectLst/>
              </a:rPr>
              <a:t>Providing extensive coverage and high-speed internet access equivalent to other broadband solutions</a:t>
            </a:r>
            <a:endParaRPr lang="en-US" dirty="0"/>
          </a:p>
          <a:p>
            <a:pPr>
              <a:buFont typeface="Arial" panose="020B0604020202020204" pitchFamily="34" charset="0"/>
              <a:buChar char="•"/>
            </a:pPr>
            <a:r>
              <a:rPr lang="en-US" b="0" i="0" dirty="0">
                <a:solidFill>
                  <a:srgbClr val="231F20"/>
                </a:solidFill>
                <a:effectLst/>
              </a:rPr>
              <a:t>Dependable and adaptable</a:t>
            </a:r>
            <a:endParaRPr lang="en-US" dirty="0"/>
          </a:p>
          <a:p>
            <a:pPr>
              <a:buFont typeface="Arial" panose="020B0604020202020204" pitchFamily="34" charset="0"/>
              <a:buChar char="•"/>
            </a:pPr>
            <a:r>
              <a:rPr lang="en-US" b="0" i="0" dirty="0">
                <a:solidFill>
                  <a:srgbClr val="231F20"/>
                </a:solidFill>
                <a:effectLst/>
              </a:rPr>
              <a:t>Multiple devices connection</a:t>
            </a:r>
          </a:p>
          <a:p>
            <a:pPr marL="95250" indent="0">
              <a:buNone/>
            </a:pPr>
            <a:r>
              <a:rPr lang="en-US" b="1" dirty="0">
                <a:solidFill>
                  <a:srgbClr val="231F20"/>
                </a:solidFill>
              </a:rPr>
              <a:t>Challenge</a:t>
            </a:r>
            <a:r>
              <a:rPr lang="en-US" dirty="0">
                <a:solidFill>
                  <a:srgbClr val="231F20"/>
                </a:solidFill>
              </a:rPr>
              <a:t>:</a:t>
            </a:r>
          </a:p>
          <a:p>
            <a:pPr>
              <a:buFont typeface="Arial" panose="020B0604020202020204" pitchFamily="34" charset="0"/>
              <a:buChar char="•"/>
            </a:pPr>
            <a:r>
              <a:rPr lang="en-US" b="0" i="0" dirty="0">
                <a:solidFill>
                  <a:srgbClr val="231F20"/>
                </a:solidFill>
                <a:effectLst/>
              </a:rPr>
              <a:t>Restricted bandwidth</a:t>
            </a:r>
            <a:endParaRPr lang="en-US" dirty="0"/>
          </a:p>
          <a:p>
            <a:pPr>
              <a:buFont typeface="Arial" panose="020B0604020202020204" pitchFamily="34" charset="0"/>
              <a:buChar char="•"/>
            </a:pPr>
            <a:r>
              <a:rPr lang="en-US" b="0" i="0" dirty="0">
                <a:solidFill>
                  <a:srgbClr val="231F20"/>
                </a:solidFill>
                <a:effectLst/>
              </a:rPr>
              <a:t>Greater initial setup costs and monthly subscription prices</a:t>
            </a:r>
            <a:endParaRPr lang="en-US" dirty="0"/>
          </a:p>
          <a:p>
            <a:pPr>
              <a:buFont typeface="Arial" panose="020B0604020202020204" pitchFamily="34" charset="0"/>
              <a:buChar char="•"/>
            </a:pPr>
            <a:r>
              <a:rPr lang="en-US" b="0" i="0" dirty="0">
                <a:solidFill>
                  <a:srgbClr val="231F20"/>
                </a:solidFill>
                <a:effectLst/>
              </a:rPr>
              <a:t>Installation and maintenance tasks</a:t>
            </a:r>
            <a:endParaRPr lang="en-US" dirty="0"/>
          </a:p>
          <a:p>
            <a:pPr marL="95250" indent="0">
              <a:buNone/>
            </a:pPr>
            <a:endParaRPr lang="en-US" dirty="0"/>
          </a:p>
          <a:p>
            <a:endParaRPr lang="en-US" dirty="0"/>
          </a:p>
        </p:txBody>
      </p:sp>
    </p:spTree>
    <p:extLst>
      <p:ext uri="{BB962C8B-B14F-4D97-AF65-F5344CB8AC3E}">
        <p14:creationId xmlns:p14="http://schemas.microsoft.com/office/powerpoint/2010/main" val="13424652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42" presetClass="entr" presetSubtype="0"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42"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1" fill="hold">
                            <p:stCondLst>
                              <p:cond delay="5500"/>
                            </p:stCondLst>
                            <p:childTnLst>
                              <p:par>
                                <p:cTn id="42" presetID="42" presetClass="entr" presetSubtype="0" fill="hold" nodeType="after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DA9F-1C3A-7184-98A3-75425E0E998D}"/>
              </a:ext>
            </a:extLst>
          </p:cNvPr>
          <p:cNvSpPr>
            <a:spLocks noGrp="1"/>
          </p:cNvSpPr>
          <p:nvPr>
            <p:ph type="ctrTitle"/>
          </p:nvPr>
        </p:nvSpPr>
        <p:spPr/>
        <p:txBody>
          <a:bodyPr/>
          <a:lstStyle/>
          <a:p>
            <a:r>
              <a:rPr lang="en-US" b="1" i="0" dirty="0">
                <a:solidFill>
                  <a:srgbClr val="231F20"/>
                </a:solidFill>
                <a:effectLst/>
              </a:rPr>
              <a:t>Estimation of the design budget</a:t>
            </a:r>
            <a:endParaRPr lang="en-US" dirty="0"/>
          </a:p>
        </p:txBody>
      </p:sp>
      <p:sp>
        <p:nvSpPr>
          <p:cNvPr id="5" name="Text Placeholder 4">
            <a:extLst>
              <a:ext uri="{FF2B5EF4-FFF2-40B4-BE49-F238E27FC236}">
                <a16:creationId xmlns:a16="http://schemas.microsoft.com/office/drawing/2014/main" id="{4BF55CAA-CD01-1551-7BFC-89D4D6DECF83}"/>
              </a:ext>
            </a:extLst>
          </p:cNvPr>
          <p:cNvSpPr>
            <a:spLocks noGrp="1"/>
          </p:cNvSpPr>
          <p:nvPr>
            <p:ph type="body" idx="3"/>
          </p:nvPr>
        </p:nvSpPr>
        <p:spPr/>
        <p:txBody>
          <a:bodyPr/>
          <a:lstStyle/>
          <a:p>
            <a:endParaRPr lang="en-US"/>
          </a:p>
        </p:txBody>
      </p:sp>
      <p:graphicFrame>
        <p:nvGraphicFramePr>
          <p:cNvPr id="6" name="Table 5">
            <a:extLst>
              <a:ext uri="{FF2B5EF4-FFF2-40B4-BE49-F238E27FC236}">
                <a16:creationId xmlns:a16="http://schemas.microsoft.com/office/drawing/2014/main" id="{B25F216A-20BF-152B-4033-D8B7C64ECE79}"/>
              </a:ext>
            </a:extLst>
          </p:cNvPr>
          <p:cNvGraphicFramePr>
            <a:graphicFrameLocks noGrp="1"/>
          </p:cNvGraphicFramePr>
          <p:nvPr>
            <p:extLst>
              <p:ext uri="{D42A27DB-BD31-4B8C-83A1-F6EECF244321}">
                <p14:modId xmlns:p14="http://schemas.microsoft.com/office/powerpoint/2010/main" val="1672368561"/>
              </p:ext>
            </p:extLst>
          </p:nvPr>
        </p:nvGraphicFramePr>
        <p:xfrm>
          <a:off x="322710" y="914760"/>
          <a:ext cx="8229848" cy="3313980"/>
        </p:xfrm>
        <a:graphic>
          <a:graphicData uri="http://schemas.openxmlformats.org/drawingml/2006/table">
            <a:tbl>
              <a:tblPr/>
              <a:tblGrid>
                <a:gridCol w="2057462">
                  <a:extLst>
                    <a:ext uri="{9D8B030D-6E8A-4147-A177-3AD203B41FA5}">
                      <a16:colId xmlns:a16="http://schemas.microsoft.com/office/drawing/2014/main" val="1825911325"/>
                    </a:ext>
                  </a:extLst>
                </a:gridCol>
                <a:gridCol w="2057462">
                  <a:extLst>
                    <a:ext uri="{9D8B030D-6E8A-4147-A177-3AD203B41FA5}">
                      <a16:colId xmlns:a16="http://schemas.microsoft.com/office/drawing/2014/main" val="503796974"/>
                    </a:ext>
                  </a:extLst>
                </a:gridCol>
                <a:gridCol w="2057462">
                  <a:extLst>
                    <a:ext uri="{9D8B030D-6E8A-4147-A177-3AD203B41FA5}">
                      <a16:colId xmlns:a16="http://schemas.microsoft.com/office/drawing/2014/main" val="4273505127"/>
                    </a:ext>
                  </a:extLst>
                </a:gridCol>
                <a:gridCol w="2057462">
                  <a:extLst>
                    <a:ext uri="{9D8B030D-6E8A-4147-A177-3AD203B41FA5}">
                      <a16:colId xmlns:a16="http://schemas.microsoft.com/office/drawing/2014/main" val="3036959760"/>
                    </a:ext>
                  </a:extLst>
                </a:gridCol>
              </a:tblGrid>
              <a:tr h="1043290">
                <a:tc>
                  <a:txBody>
                    <a:bodyPr/>
                    <a:lstStyle/>
                    <a:p>
                      <a:r>
                        <a:rPr lang="en-US"/>
                        <a:t>Name of software /hardware service</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t>MediaTek MT6825</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t>Azure Space from Microsoft</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t>Installation and maintenance</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8257089"/>
                  </a:ext>
                </a:extLst>
              </a:tr>
              <a:tr h="1043290">
                <a:tc>
                  <a:txBody>
                    <a:bodyPr/>
                    <a:lstStyle/>
                    <a:p>
                      <a:r>
                        <a:rPr lang="en-US"/>
                        <a:t>Description</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t>Satellite connection chip</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t>Satellite cloud platform</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dirty="0" err="1"/>
                        <a:t>Labour</a:t>
                      </a:r>
                      <a:r>
                        <a:rPr lang="en-US" dirty="0"/>
                        <a:t> and developer</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0414884"/>
                  </a:ext>
                </a:extLst>
              </a:tr>
              <a:tr h="613700">
                <a:tc>
                  <a:txBody>
                    <a:bodyPr/>
                    <a:lstStyle/>
                    <a:p>
                      <a:r>
                        <a:rPr lang="en-US"/>
                        <a:t>Price</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t>$100 per platforms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t>0</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endParaRPr lang="en-US"/>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926492"/>
                  </a:ext>
                </a:extLst>
              </a:tr>
              <a:tr h="613700">
                <a:tc>
                  <a:txBody>
                    <a:bodyPr/>
                    <a:lstStyle/>
                    <a:p>
                      <a:r>
                        <a:rPr lang="en-US"/>
                        <a:t>Subscription Price</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t>0</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a:t>$11,963/month</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r>
                        <a:rPr lang="en-US" dirty="0"/>
                        <a:t>10.000 / month</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349111"/>
                  </a:ext>
                </a:extLst>
              </a:tr>
            </a:tbl>
          </a:graphicData>
        </a:graphic>
      </p:graphicFrame>
    </p:spTree>
    <p:extLst>
      <p:ext uri="{BB962C8B-B14F-4D97-AF65-F5344CB8AC3E}">
        <p14:creationId xmlns:p14="http://schemas.microsoft.com/office/powerpoint/2010/main" val="225621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ctrTitle"/>
          </p:nvPr>
        </p:nvSpPr>
        <p:spPr>
          <a:xfrm>
            <a:off x="322710" y="337445"/>
            <a:ext cx="7265816" cy="1177245"/>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3: </a:t>
            </a:r>
            <a:r>
              <a:rPr lang="vi" sz="2400" i="0" u="none" strike="noStrike">
                <a:solidFill>
                  <a:srgbClr val="002060"/>
                </a:solidFill>
                <a:latin typeface="Times New Roman"/>
                <a:ea typeface="Times New Roman"/>
                <a:cs typeface="Times New Roman"/>
                <a:sym typeface="Times New Roman"/>
              </a:rPr>
              <a:t>Optimise and Improve the Solar System</a:t>
            </a:r>
            <a:br>
              <a:rPr lang="vi" sz="2400">
                <a:solidFill>
                  <a:srgbClr val="002060"/>
                </a:solidFill>
                <a:latin typeface="Times New Roman"/>
                <a:ea typeface="Times New Roman"/>
                <a:cs typeface="Times New Roman"/>
                <a:sym typeface="Times New Roman"/>
              </a:rPr>
            </a:br>
            <a:endParaRPr>
              <a:solidFill>
                <a:srgbClr val="002060"/>
              </a:solidFill>
              <a:latin typeface="Times New Roman"/>
              <a:ea typeface="Times New Roman"/>
              <a:cs typeface="Times New Roman"/>
              <a:sym typeface="Times New Roman"/>
            </a:endParaRPr>
          </a:p>
        </p:txBody>
      </p:sp>
      <p:sp>
        <p:nvSpPr>
          <p:cNvPr id="283" name="Google Shape;283;p43"/>
          <p:cNvSpPr txBox="1">
            <a:spLocks noGrp="1"/>
          </p:cNvSpPr>
          <p:nvPr>
            <p:ph type="subTitle" idx="1"/>
          </p:nvPr>
        </p:nvSpPr>
        <p:spPr>
          <a:xfrm>
            <a:off x="322699" y="1665013"/>
            <a:ext cx="6600900" cy="602700"/>
          </a:xfrm>
          <a:prstGeom prst="rect">
            <a:avLst/>
          </a:prstGeom>
          <a:noFill/>
          <a:ln>
            <a:noFill/>
          </a:ln>
        </p:spPr>
        <p:txBody>
          <a:bodyPr spcFirstLastPara="1" wrap="square" lIns="68575" tIns="34275" rIns="68575" bIns="34275" anchor="t" anchorCtr="0">
            <a:spAutoFit/>
          </a:bodyPr>
          <a:lstStyle/>
          <a:p>
            <a:pPr marL="215900" lvl="0" indent="-215900" algn="l" rtl="0">
              <a:lnSpc>
                <a:spcPct val="100000"/>
              </a:lnSpc>
              <a:spcBef>
                <a:spcPts val="0"/>
              </a:spcBef>
              <a:spcAft>
                <a:spcPts val="0"/>
              </a:spcAft>
              <a:buClr>
                <a:srgbClr val="002060"/>
              </a:buClr>
              <a:buSzPts val="1400"/>
              <a:buFont typeface="Arial"/>
              <a:buChar char="•"/>
            </a:pPr>
            <a:r>
              <a:rPr lang="vi" sz="1400" b="0" i="0" u="none" strike="noStrike" dirty="0">
                <a:solidFill>
                  <a:srgbClr val="002060"/>
                </a:solidFill>
                <a:latin typeface="Times New Roman"/>
                <a:ea typeface="Times New Roman"/>
                <a:cs typeface="Times New Roman"/>
                <a:sym typeface="Times New Roman"/>
              </a:rPr>
              <a:t> Focus on improving the solar energy system's performance and efficiency</a:t>
            </a:r>
            <a:endParaRPr sz="1400" dirty="0">
              <a:solidFill>
                <a:srgbClr val="002060"/>
              </a:solidFill>
              <a:latin typeface="Times New Roman"/>
              <a:ea typeface="Times New Roman"/>
              <a:cs typeface="Times New Roman"/>
              <a:sym typeface="Times New Roman"/>
            </a:endParaRPr>
          </a:p>
          <a:p>
            <a:pPr marL="254000" lvl="0" indent="-254000" algn="l" rtl="0">
              <a:lnSpc>
                <a:spcPct val="100000"/>
              </a:lnSpc>
              <a:spcBef>
                <a:spcPts val="800"/>
              </a:spcBef>
              <a:spcAft>
                <a:spcPts val="0"/>
              </a:spcAft>
              <a:buClr>
                <a:srgbClr val="002060"/>
              </a:buClr>
              <a:buSzPts val="1400"/>
              <a:buFont typeface="Arial"/>
              <a:buChar char="•"/>
            </a:pPr>
            <a:r>
              <a:rPr lang="vi" sz="1400" b="0" i="0" u="none" strike="noStrike" dirty="0">
                <a:solidFill>
                  <a:srgbClr val="002060"/>
                </a:solidFill>
                <a:latin typeface="Times New Roman"/>
                <a:ea typeface="Times New Roman"/>
                <a:cs typeface="Times New Roman"/>
                <a:sym typeface="Times New Roman"/>
              </a:rPr>
              <a:t>Aim to continuously collect and analyze crucial data points, enabling valuable insights</a:t>
            </a:r>
            <a:endParaRPr sz="1400" dirty="0">
              <a:solidFill>
                <a:srgbClr val="002060"/>
              </a:solidFill>
              <a:latin typeface="Times New Roman"/>
              <a:ea typeface="Times New Roman"/>
              <a:cs typeface="Times New Roman"/>
              <a:sym typeface="Times New Roman"/>
            </a:endParaRPr>
          </a:p>
        </p:txBody>
      </p:sp>
      <p:sp>
        <p:nvSpPr>
          <p:cNvPr id="284" name="Google Shape;284;p43"/>
          <p:cNvSpPr txBox="1">
            <a:spLocks noGrp="1"/>
          </p:cNvSpPr>
          <p:nvPr>
            <p:ph type="body" idx="2"/>
          </p:nvPr>
        </p:nvSpPr>
        <p:spPr>
          <a:xfrm>
            <a:off x="322711" y="1233969"/>
            <a:ext cx="7265700" cy="3882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Learning issue/problem</a:t>
            </a:r>
            <a:endParaRPr/>
          </a:p>
        </p:txBody>
      </p:sp>
      <p:sp>
        <p:nvSpPr>
          <p:cNvPr id="285" name="Google Shape;285;p43"/>
          <p:cNvSpPr txBox="1">
            <a:spLocks noGrp="1"/>
          </p:cNvSpPr>
          <p:nvPr>
            <p:ph type="body" idx="3"/>
          </p:nvPr>
        </p:nvSpPr>
        <p:spPr>
          <a:xfrm>
            <a:off x="246510" y="4751905"/>
            <a:ext cx="3787500" cy="1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600"/>
              <a:buNone/>
            </a:pPr>
            <a:r>
              <a:rPr lang="vi"/>
              <a:t>2023-HX05 COS10025-Technology in an Indigenous Context</a:t>
            </a:r>
            <a:endParaRPr/>
          </a:p>
        </p:txBody>
      </p:sp>
      <p:pic>
        <p:nvPicPr>
          <p:cNvPr id="286" name="Google Shape;286;p43"/>
          <p:cNvPicPr preferRelativeResize="0"/>
          <p:nvPr/>
        </p:nvPicPr>
        <p:blipFill>
          <a:blip r:embed="rId3">
            <a:alphaModFix/>
          </a:blip>
          <a:stretch>
            <a:fillRect/>
          </a:stretch>
        </p:blipFill>
        <p:spPr>
          <a:xfrm>
            <a:off x="346650" y="2381800"/>
            <a:ext cx="6600900" cy="225602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anim calcmode="lin" valueType="num">
                                      <p:cBhvr additive="base">
                                        <p:cTn id="7" dur="500" fill="hold"/>
                                        <p:tgtEl>
                                          <p:spTgt spid="2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3">
                                            <p:txEl>
                                              <p:pRg st="1" end="1"/>
                                            </p:txEl>
                                          </p:spTgt>
                                        </p:tgtEl>
                                        <p:attrNameLst>
                                          <p:attrName>style.visibility</p:attrName>
                                        </p:attrNameLst>
                                      </p:cBhvr>
                                      <p:to>
                                        <p:strVal val="visible"/>
                                      </p:to>
                                    </p:set>
                                    <p:anim calcmode="lin" valueType="num">
                                      <p:cBhvr additive="base">
                                        <p:cTn id="11" dur="1000" fill="hold"/>
                                        <p:tgtEl>
                                          <p:spTgt spid="28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28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ctrTitle"/>
          </p:nvPr>
        </p:nvSpPr>
        <p:spPr>
          <a:xfrm>
            <a:off x="322710" y="337445"/>
            <a:ext cx="7265816" cy="807914"/>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3 : </a:t>
            </a:r>
            <a:r>
              <a:rPr lang="vi" sz="2400" i="0" u="none" strike="noStrike">
                <a:solidFill>
                  <a:srgbClr val="002060"/>
                </a:solidFill>
                <a:latin typeface="Times New Roman"/>
                <a:ea typeface="Times New Roman"/>
                <a:cs typeface="Times New Roman"/>
                <a:sym typeface="Times New Roman"/>
              </a:rPr>
              <a:t>Optimise and Improve the Solar System</a:t>
            </a:r>
            <a:endParaRPr>
              <a:solidFill>
                <a:srgbClr val="002060"/>
              </a:solidFill>
              <a:latin typeface="Times New Roman"/>
              <a:ea typeface="Times New Roman"/>
              <a:cs typeface="Times New Roman"/>
              <a:sym typeface="Times New Roman"/>
            </a:endParaRPr>
          </a:p>
        </p:txBody>
      </p:sp>
      <p:sp>
        <p:nvSpPr>
          <p:cNvPr id="293" name="Google Shape;293;p44"/>
          <p:cNvSpPr txBox="1">
            <a:spLocks noGrp="1"/>
          </p:cNvSpPr>
          <p:nvPr>
            <p:ph type="subTitle" idx="1"/>
          </p:nvPr>
        </p:nvSpPr>
        <p:spPr>
          <a:xfrm>
            <a:off x="322710" y="1685363"/>
            <a:ext cx="7265815" cy="2708434"/>
          </a:xfrm>
          <a:prstGeom prst="rect">
            <a:avLst/>
          </a:prstGeom>
          <a:noFill/>
          <a:ln>
            <a:noFill/>
          </a:ln>
        </p:spPr>
        <p:txBody>
          <a:bodyPr spcFirstLastPara="1" wrap="square" lIns="68575" tIns="34275" rIns="68575" bIns="34275" anchor="t" anchorCtr="0">
            <a:spAutoFit/>
          </a:bodyPr>
          <a:lstStyle/>
          <a:p>
            <a:pPr marL="254000" lvl="0" indent="-254000" algn="l" rtl="0">
              <a:lnSpc>
                <a:spcPct val="100000"/>
              </a:lnSpc>
              <a:spcBef>
                <a:spcPts val="0"/>
              </a:spcBef>
              <a:spcAft>
                <a:spcPts val="0"/>
              </a:spcAft>
              <a:buClr>
                <a:srgbClr val="002060"/>
              </a:buClr>
              <a:buSzPts val="1400"/>
              <a:buFont typeface="Arial"/>
              <a:buChar char="•"/>
            </a:pPr>
            <a:r>
              <a:rPr lang="vi" sz="1400" i="0" u="none" strike="noStrike" dirty="0">
                <a:solidFill>
                  <a:srgbClr val="002060"/>
                </a:solidFill>
                <a:latin typeface="Times New Roman"/>
                <a:ea typeface="Times New Roman"/>
                <a:cs typeface="Times New Roman"/>
                <a:sym typeface="Times New Roman"/>
              </a:rPr>
              <a:t>Data Acquisition</a:t>
            </a:r>
            <a:endParaRPr dirty="0"/>
          </a:p>
          <a:p>
            <a:pPr marL="0" lvl="0" indent="0" algn="l" rtl="0">
              <a:lnSpc>
                <a:spcPct val="100000"/>
              </a:lnSpc>
              <a:spcBef>
                <a:spcPts val="800"/>
              </a:spcBef>
              <a:spcAft>
                <a:spcPts val="0"/>
              </a:spcAft>
              <a:buClr>
                <a:srgbClr val="000000"/>
              </a:buClr>
              <a:buSzPts val="1400"/>
              <a:buNone/>
            </a:pPr>
            <a:endParaRPr sz="1400" i="0" u="none" strike="noStrike" dirty="0">
              <a:solidFill>
                <a:srgbClr val="002060"/>
              </a:solidFill>
              <a:latin typeface="Times New Roman"/>
              <a:ea typeface="Times New Roman"/>
              <a:cs typeface="Times New Roman"/>
              <a:sym typeface="Times New Roman"/>
            </a:endParaRPr>
          </a:p>
          <a:p>
            <a:pPr marL="254000" lvl="0" indent="-254000" algn="l" rtl="0">
              <a:lnSpc>
                <a:spcPct val="100000"/>
              </a:lnSpc>
              <a:spcBef>
                <a:spcPts val="800"/>
              </a:spcBef>
              <a:spcAft>
                <a:spcPts val="0"/>
              </a:spcAft>
              <a:buClr>
                <a:srgbClr val="002060"/>
              </a:buClr>
              <a:buSzPts val="1400"/>
              <a:buFont typeface="Arial"/>
              <a:buChar char="•"/>
            </a:pPr>
            <a:r>
              <a:rPr lang="vi" sz="1400" i="0" u="none" strike="noStrike" dirty="0">
                <a:solidFill>
                  <a:srgbClr val="002060"/>
                </a:solidFill>
                <a:latin typeface="Times New Roman"/>
                <a:ea typeface="Times New Roman"/>
                <a:cs typeface="Times New Roman"/>
                <a:sym typeface="Times New Roman"/>
              </a:rPr>
              <a:t>SCADA System</a:t>
            </a:r>
            <a:endParaRPr dirty="0"/>
          </a:p>
          <a:p>
            <a:pPr marL="0" lvl="0" indent="0" algn="l" rtl="0">
              <a:lnSpc>
                <a:spcPct val="100000"/>
              </a:lnSpc>
              <a:spcBef>
                <a:spcPts val="800"/>
              </a:spcBef>
              <a:spcAft>
                <a:spcPts val="0"/>
              </a:spcAft>
              <a:buClr>
                <a:srgbClr val="000000"/>
              </a:buClr>
              <a:buSzPts val="1400"/>
              <a:buNone/>
            </a:pPr>
            <a:endParaRPr sz="1400" dirty="0">
              <a:solidFill>
                <a:srgbClr val="002060"/>
              </a:solidFill>
              <a:latin typeface="Times New Roman"/>
              <a:ea typeface="Times New Roman"/>
              <a:cs typeface="Times New Roman"/>
              <a:sym typeface="Times New Roman"/>
            </a:endParaRPr>
          </a:p>
          <a:p>
            <a:pPr marL="254000" lvl="0" indent="-254000" algn="l" rtl="0">
              <a:lnSpc>
                <a:spcPct val="100000"/>
              </a:lnSpc>
              <a:spcBef>
                <a:spcPts val="800"/>
              </a:spcBef>
              <a:spcAft>
                <a:spcPts val="0"/>
              </a:spcAft>
              <a:buClr>
                <a:srgbClr val="002060"/>
              </a:buClr>
              <a:buSzPts val="1400"/>
              <a:buFont typeface="Arial"/>
              <a:buChar char="•"/>
            </a:pPr>
            <a:r>
              <a:rPr lang="vi" sz="1400" i="0" u="none" strike="noStrike" dirty="0">
                <a:solidFill>
                  <a:srgbClr val="002060"/>
                </a:solidFill>
                <a:latin typeface="Times New Roman"/>
                <a:ea typeface="Times New Roman"/>
                <a:cs typeface="Times New Roman"/>
                <a:sym typeface="Times New Roman"/>
              </a:rPr>
              <a:t>Communication Infrastructure</a:t>
            </a:r>
            <a:endParaRPr sz="1400" i="0" u="none" strike="noStrike" dirty="0">
              <a:solidFill>
                <a:srgbClr val="002060"/>
              </a:solidFill>
              <a:latin typeface="Times New Roman"/>
              <a:ea typeface="Times New Roman"/>
              <a:cs typeface="Times New Roman"/>
              <a:sym typeface="Times New Roman"/>
            </a:endParaRPr>
          </a:p>
          <a:p>
            <a:pPr marL="0" lvl="0" indent="0" algn="l" rtl="0">
              <a:lnSpc>
                <a:spcPct val="100000"/>
              </a:lnSpc>
              <a:spcBef>
                <a:spcPts val="800"/>
              </a:spcBef>
              <a:spcAft>
                <a:spcPts val="0"/>
              </a:spcAft>
              <a:buClr>
                <a:srgbClr val="000000"/>
              </a:buClr>
              <a:buSzPts val="1400"/>
              <a:buNone/>
            </a:pPr>
            <a:endParaRPr sz="1400" i="0" u="none" strike="noStrike" dirty="0">
              <a:solidFill>
                <a:srgbClr val="002060"/>
              </a:solidFill>
              <a:latin typeface="Times New Roman"/>
              <a:ea typeface="Times New Roman"/>
              <a:cs typeface="Times New Roman"/>
              <a:sym typeface="Times New Roman"/>
            </a:endParaRPr>
          </a:p>
          <a:p>
            <a:pPr marL="254000" lvl="0" indent="-254000" algn="l" rtl="0">
              <a:lnSpc>
                <a:spcPct val="100000"/>
              </a:lnSpc>
              <a:spcBef>
                <a:spcPts val="800"/>
              </a:spcBef>
              <a:spcAft>
                <a:spcPts val="0"/>
              </a:spcAft>
              <a:buClr>
                <a:srgbClr val="002060"/>
              </a:buClr>
              <a:buSzPts val="1400"/>
              <a:buFont typeface="Arial"/>
              <a:buChar char="•"/>
            </a:pPr>
            <a:r>
              <a:rPr lang="vi" sz="1400" i="0" u="none" strike="noStrike" dirty="0">
                <a:solidFill>
                  <a:srgbClr val="002060"/>
                </a:solidFill>
                <a:latin typeface="Times New Roman"/>
                <a:ea typeface="Times New Roman"/>
                <a:cs typeface="Times New Roman"/>
                <a:sym typeface="Times New Roman"/>
              </a:rPr>
              <a:t>Data Analysis and Visualization</a:t>
            </a:r>
            <a:endParaRPr sz="1400" i="0" u="none" strike="noStrike" dirty="0">
              <a:solidFill>
                <a:srgbClr val="002060"/>
              </a:solidFill>
              <a:latin typeface="Times New Roman"/>
              <a:ea typeface="Times New Roman"/>
              <a:cs typeface="Times New Roman"/>
              <a:sym typeface="Times New Roman"/>
            </a:endParaRPr>
          </a:p>
          <a:p>
            <a:pPr marL="0" lvl="0" indent="0" algn="l" rtl="0">
              <a:lnSpc>
                <a:spcPct val="100000"/>
              </a:lnSpc>
              <a:spcBef>
                <a:spcPts val="800"/>
              </a:spcBef>
              <a:spcAft>
                <a:spcPts val="0"/>
              </a:spcAft>
              <a:buClr>
                <a:srgbClr val="000000"/>
              </a:buClr>
              <a:buSzPts val="1400"/>
              <a:buNone/>
            </a:pPr>
            <a:endParaRPr sz="1400" dirty="0">
              <a:solidFill>
                <a:srgbClr val="002060"/>
              </a:solidFill>
              <a:latin typeface="Times New Roman"/>
              <a:ea typeface="Times New Roman"/>
              <a:cs typeface="Times New Roman"/>
              <a:sym typeface="Times New Roman"/>
            </a:endParaRPr>
          </a:p>
          <a:p>
            <a:pPr marL="254000" lvl="0" indent="-254000" algn="l" rtl="0">
              <a:lnSpc>
                <a:spcPct val="100000"/>
              </a:lnSpc>
              <a:spcBef>
                <a:spcPts val="800"/>
              </a:spcBef>
              <a:spcAft>
                <a:spcPts val="0"/>
              </a:spcAft>
              <a:buClr>
                <a:srgbClr val="002060"/>
              </a:buClr>
              <a:buSzPts val="1400"/>
              <a:buFont typeface="Arial"/>
              <a:buChar char="•"/>
            </a:pPr>
            <a:r>
              <a:rPr lang="vi" sz="1400" i="0" u="none" strike="noStrike" dirty="0">
                <a:solidFill>
                  <a:srgbClr val="002060"/>
                </a:solidFill>
                <a:latin typeface="Times New Roman"/>
                <a:ea typeface="Times New Roman"/>
                <a:cs typeface="Times New Roman"/>
                <a:sym typeface="Times New Roman"/>
              </a:rPr>
              <a:t>Remote Monitoring and Control</a:t>
            </a:r>
            <a:endParaRPr sz="1400" dirty="0">
              <a:solidFill>
                <a:srgbClr val="002060"/>
              </a:solidFill>
              <a:latin typeface="Times New Roman"/>
              <a:ea typeface="Times New Roman"/>
              <a:cs typeface="Times New Roman"/>
              <a:sym typeface="Times New Roman"/>
            </a:endParaRPr>
          </a:p>
        </p:txBody>
      </p:sp>
      <p:sp>
        <p:nvSpPr>
          <p:cNvPr id="294" name="Google Shape;294;p44"/>
          <p:cNvSpPr txBox="1">
            <a:spLocks noGrp="1"/>
          </p:cNvSpPr>
          <p:nvPr>
            <p:ph type="body" idx="2"/>
          </p:nvPr>
        </p:nvSpPr>
        <p:spPr>
          <a:xfrm>
            <a:off x="324283" y="1221289"/>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Design outline</a:t>
            </a:r>
            <a:endParaRPr/>
          </a:p>
        </p:txBody>
      </p:sp>
      <p:sp>
        <p:nvSpPr>
          <p:cNvPr id="295" name="Google Shape;295;p44"/>
          <p:cNvSpPr txBox="1">
            <a:spLocks noGrp="1"/>
          </p:cNvSpPr>
          <p:nvPr>
            <p:ph type="body" idx="3"/>
          </p:nvPr>
        </p:nvSpPr>
        <p:spPr>
          <a:xfrm>
            <a:off x="246510" y="4751905"/>
            <a:ext cx="3787500" cy="1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600"/>
              <a:buNone/>
            </a:pPr>
            <a:r>
              <a:rPr lang="vi"/>
              <a:t>2023-HX05 COS10025-Technology in an Indigenous Context</a:t>
            </a:r>
            <a:endParaRPr/>
          </a:p>
        </p:txBody>
      </p:sp>
      <p:pic>
        <p:nvPicPr>
          <p:cNvPr id="296" name="Google Shape;296;p44"/>
          <p:cNvPicPr preferRelativeResize="0"/>
          <p:nvPr/>
        </p:nvPicPr>
        <p:blipFill>
          <a:blip r:embed="rId3">
            <a:alphaModFix/>
          </a:blip>
          <a:stretch>
            <a:fillRect/>
          </a:stretch>
        </p:blipFill>
        <p:spPr>
          <a:xfrm>
            <a:off x="3339575" y="909375"/>
            <a:ext cx="4248950" cy="1792525"/>
          </a:xfrm>
          <a:prstGeom prst="rect">
            <a:avLst/>
          </a:prstGeom>
          <a:noFill/>
          <a:ln>
            <a:noFill/>
          </a:ln>
        </p:spPr>
      </p:pic>
      <p:pic>
        <p:nvPicPr>
          <p:cNvPr id="297" name="Google Shape;297;p44"/>
          <p:cNvPicPr preferRelativeResize="0"/>
          <p:nvPr/>
        </p:nvPicPr>
        <p:blipFill>
          <a:blip r:embed="rId4">
            <a:alphaModFix/>
          </a:blip>
          <a:stretch>
            <a:fillRect/>
          </a:stretch>
        </p:blipFill>
        <p:spPr>
          <a:xfrm>
            <a:off x="3339575" y="2701900"/>
            <a:ext cx="4248950" cy="2081261"/>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3">
                                            <p:txEl>
                                              <p:pRg st="0" end="0"/>
                                            </p:txEl>
                                          </p:spTgt>
                                        </p:tgtEl>
                                        <p:attrNameLst>
                                          <p:attrName>style.visibility</p:attrName>
                                        </p:attrNameLst>
                                      </p:cBhvr>
                                      <p:to>
                                        <p:strVal val="visible"/>
                                      </p:to>
                                    </p:set>
                                    <p:animEffect transition="in" filter="fade">
                                      <p:cBhvr>
                                        <p:cTn id="7" dur="1000"/>
                                        <p:tgtEl>
                                          <p:spTgt spid="293">
                                            <p:txEl>
                                              <p:pRg st="0" end="0"/>
                                            </p:txEl>
                                          </p:spTgt>
                                        </p:tgtEl>
                                      </p:cBhvr>
                                    </p:animEffect>
                                    <p:anim calcmode="lin" valueType="num">
                                      <p:cBhvr>
                                        <p:cTn id="8" dur="1000" fill="hold"/>
                                        <p:tgtEl>
                                          <p:spTgt spid="29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93">
                                            <p:txEl>
                                              <p:pRg st="2" end="2"/>
                                            </p:txEl>
                                          </p:spTgt>
                                        </p:tgtEl>
                                        <p:attrNameLst>
                                          <p:attrName>style.visibility</p:attrName>
                                        </p:attrNameLst>
                                      </p:cBhvr>
                                      <p:to>
                                        <p:strVal val="visible"/>
                                      </p:to>
                                    </p:set>
                                    <p:animEffect transition="in" filter="fade">
                                      <p:cBhvr>
                                        <p:cTn id="13" dur="500"/>
                                        <p:tgtEl>
                                          <p:spTgt spid="293">
                                            <p:txEl>
                                              <p:pRg st="2" end="2"/>
                                            </p:txEl>
                                          </p:spTgt>
                                        </p:tgtEl>
                                      </p:cBhvr>
                                    </p:animEffect>
                                    <p:anim calcmode="lin" valueType="num">
                                      <p:cBhvr>
                                        <p:cTn id="14" dur="500" fill="hold"/>
                                        <p:tgtEl>
                                          <p:spTgt spid="293">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29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93">
                                            <p:txEl>
                                              <p:pRg st="4" end="4"/>
                                            </p:txEl>
                                          </p:spTgt>
                                        </p:tgtEl>
                                        <p:attrNameLst>
                                          <p:attrName>style.visibility</p:attrName>
                                        </p:attrNameLst>
                                      </p:cBhvr>
                                      <p:to>
                                        <p:strVal val="visible"/>
                                      </p:to>
                                    </p:set>
                                    <p:animEffect transition="in" filter="fade">
                                      <p:cBhvr>
                                        <p:cTn id="19" dur="500"/>
                                        <p:tgtEl>
                                          <p:spTgt spid="293">
                                            <p:txEl>
                                              <p:pRg st="4" end="4"/>
                                            </p:txEl>
                                          </p:spTgt>
                                        </p:tgtEl>
                                      </p:cBhvr>
                                    </p:animEffect>
                                    <p:anim calcmode="lin" valueType="num">
                                      <p:cBhvr>
                                        <p:cTn id="20" dur="500" fill="hold"/>
                                        <p:tgtEl>
                                          <p:spTgt spid="293">
                                            <p:txEl>
                                              <p:pRg st="4" end="4"/>
                                            </p:txEl>
                                          </p:spTgt>
                                        </p:tgtEl>
                                        <p:attrNameLst>
                                          <p:attrName>ppt_x</p:attrName>
                                        </p:attrNameLst>
                                      </p:cBhvr>
                                      <p:tavLst>
                                        <p:tav tm="0">
                                          <p:val>
                                            <p:strVal val="#ppt_x"/>
                                          </p:val>
                                        </p:tav>
                                        <p:tav tm="100000">
                                          <p:val>
                                            <p:strVal val="#ppt_x"/>
                                          </p:val>
                                        </p:tav>
                                      </p:tavLst>
                                    </p:anim>
                                    <p:anim calcmode="lin" valueType="num">
                                      <p:cBhvr>
                                        <p:cTn id="21" dur="500" fill="hold"/>
                                        <p:tgtEl>
                                          <p:spTgt spid="29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93">
                                            <p:txEl>
                                              <p:pRg st="6" end="6"/>
                                            </p:txEl>
                                          </p:spTgt>
                                        </p:tgtEl>
                                        <p:attrNameLst>
                                          <p:attrName>style.visibility</p:attrName>
                                        </p:attrNameLst>
                                      </p:cBhvr>
                                      <p:to>
                                        <p:strVal val="visible"/>
                                      </p:to>
                                    </p:set>
                                    <p:animEffect transition="in" filter="fade">
                                      <p:cBhvr>
                                        <p:cTn id="25" dur="500"/>
                                        <p:tgtEl>
                                          <p:spTgt spid="293">
                                            <p:txEl>
                                              <p:pRg st="6" end="6"/>
                                            </p:txEl>
                                          </p:spTgt>
                                        </p:tgtEl>
                                      </p:cBhvr>
                                    </p:animEffect>
                                    <p:anim calcmode="lin" valueType="num">
                                      <p:cBhvr>
                                        <p:cTn id="26" dur="500" fill="hold"/>
                                        <p:tgtEl>
                                          <p:spTgt spid="293">
                                            <p:txEl>
                                              <p:pRg st="6" end="6"/>
                                            </p:txEl>
                                          </p:spTgt>
                                        </p:tgtEl>
                                        <p:attrNameLst>
                                          <p:attrName>ppt_x</p:attrName>
                                        </p:attrNameLst>
                                      </p:cBhvr>
                                      <p:tavLst>
                                        <p:tav tm="0">
                                          <p:val>
                                            <p:strVal val="#ppt_x"/>
                                          </p:val>
                                        </p:tav>
                                        <p:tav tm="100000">
                                          <p:val>
                                            <p:strVal val="#ppt_x"/>
                                          </p:val>
                                        </p:tav>
                                      </p:tavLst>
                                    </p:anim>
                                    <p:anim calcmode="lin" valueType="num">
                                      <p:cBhvr>
                                        <p:cTn id="27" dur="500" fill="hold"/>
                                        <p:tgtEl>
                                          <p:spTgt spid="293">
                                            <p:txEl>
                                              <p:pRg st="6" end="6"/>
                                            </p:txEl>
                                          </p:spTgt>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nodeType="afterEffect">
                                  <p:stCondLst>
                                    <p:cond delay="0"/>
                                  </p:stCondLst>
                                  <p:childTnLst>
                                    <p:set>
                                      <p:cBhvr>
                                        <p:cTn id="30" dur="1" fill="hold">
                                          <p:stCondLst>
                                            <p:cond delay="0"/>
                                          </p:stCondLst>
                                        </p:cTn>
                                        <p:tgtEl>
                                          <p:spTgt spid="293">
                                            <p:txEl>
                                              <p:pRg st="8" end="8"/>
                                            </p:txEl>
                                          </p:spTgt>
                                        </p:tgtEl>
                                        <p:attrNameLst>
                                          <p:attrName>style.visibility</p:attrName>
                                        </p:attrNameLst>
                                      </p:cBhvr>
                                      <p:to>
                                        <p:strVal val="visible"/>
                                      </p:to>
                                    </p:set>
                                    <p:animEffect transition="in" filter="fade">
                                      <p:cBhvr>
                                        <p:cTn id="31" dur="500"/>
                                        <p:tgtEl>
                                          <p:spTgt spid="293">
                                            <p:txEl>
                                              <p:pRg st="8" end="8"/>
                                            </p:txEl>
                                          </p:spTgt>
                                        </p:tgtEl>
                                      </p:cBhvr>
                                    </p:animEffect>
                                    <p:anim calcmode="lin" valueType="num">
                                      <p:cBhvr>
                                        <p:cTn id="32" dur="500" fill="hold"/>
                                        <p:tgtEl>
                                          <p:spTgt spid="293">
                                            <p:txEl>
                                              <p:pRg st="8" end="8"/>
                                            </p:txEl>
                                          </p:spTgt>
                                        </p:tgtEl>
                                        <p:attrNameLst>
                                          <p:attrName>ppt_x</p:attrName>
                                        </p:attrNameLst>
                                      </p:cBhvr>
                                      <p:tavLst>
                                        <p:tav tm="0">
                                          <p:val>
                                            <p:strVal val="#ppt_x"/>
                                          </p:val>
                                        </p:tav>
                                        <p:tav tm="100000">
                                          <p:val>
                                            <p:strVal val="#ppt_x"/>
                                          </p:val>
                                        </p:tav>
                                      </p:tavLst>
                                    </p:anim>
                                    <p:anim calcmode="lin" valueType="num">
                                      <p:cBhvr>
                                        <p:cTn id="33" dur="500" fill="hold"/>
                                        <p:tgtEl>
                                          <p:spTgt spid="29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5"/>
          <p:cNvSpPr txBox="1">
            <a:spLocks noGrp="1"/>
          </p:cNvSpPr>
          <p:nvPr>
            <p:ph type="ctrTitle"/>
          </p:nvPr>
        </p:nvSpPr>
        <p:spPr>
          <a:xfrm>
            <a:off x="322710" y="337445"/>
            <a:ext cx="7265816" cy="807914"/>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3 : </a:t>
            </a:r>
            <a:r>
              <a:rPr lang="vi" sz="2400" i="0" u="none" strike="noStrike">
                <a:solidFill>
                  <a:srgbClr val="002060"/>
                </a:solidFill>
                <a:latin typeface="Times New Roman"/>
                <a:ea typeface="Times New Roman"/>
                <a:cs typeface="Times New Roman"/>
                <a:sym typeface="Times New Roman"/>
              </a:rPr>
              <a:t>Optimise and Improve the Solar System</a:t>
            </a:r>
            <a:endParaRPr>
              <a:solidFill>
                <a:srgbClr val="002060"/>
              </a:solidFill>
              <a:latin typeface="Times New Roman"/>
              <a:ea typeface="Times New Roman"/>
              <a:cs typeface="Times New Roman"/>
              <a:sym typeface="Times New Roman"/>
            </a:endParaRPr>
          </a:p>
        </p:txBody>
      </p:sp>
      <p:sp>
        <p:nvSpPr>
          <p:cNvPr id="304" name="Google Shape;304;p45"/>
          <p:cNvSpPr txBox="1">
            <a:spLocks noGrp="1"/>
          </p:cNvSpPr>
          <p:nvPr>
            <p:ph type="subTitle" idx="1"/>
          </p:nvPr>
        </p:nvSpPr>
        <p:spPr>
          <a:xfrm>
            <a:off x="322700" y="1691550"/>
            <a:ext cx="7498800" cy="1351800"/>
          </a:xfrm>
          <a:prstGeom prst="rect">
            <a:avLst/>
          </a:prstGeom>
          <a:noFill/>
          <a:ln>
            <a:noFill/>
          </a:ln>
        </p:spPr>
        <p:txBody>
          <a:bodyPr spcFirstLastPara="1" wrap="square" lIns="68575" tIns="34275" rIns="68575" bIns="34275" anchor="t" anchorCtr="0">
            <a:spAutoFit/>
          </a:bodyPr>
          <a:lstStyle/>
          <a:p>
            <a:pPr marL="254000" lvl="0" indent="-254000" algn="l" rtl="0">
              <a:lnSpc>
                <a:spcPct val="100000"/>
              </a:lnSpc>
              <a:spcBef>
                <a:spcPts val="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A</a:t>
            </a:r>
            <a:r>
              <a:rPr lang="vi" sz="1400" b="0" i="0" u="none" strike="noStrike" dirty="0">
                <a:solidFill>
                  <a:srgbClr val="002060"/>
                </a:solidFill>
                <a:latin typeface="Times New Roman"/>
                <a:ea typeface="Times New Roman"/>
                <a:cs typeface="Times New Roman"/>
                <a:sym typeface="Times New Roman"/>
              </a:rPr>
              <a:t>ccess to clean and reliable energy for rural communities, such as Phu Tho.</a:t>
            </a:r>
            <a:endParaRPr sz="1400" dirty="0">
              <a:solidFill>
                <a:srgbClr val="002060"/>
              </a:solidFill>
              <a:latin typeface="Times New Roman"/>
              <a:ea typeface="Times New Roman"/>
              <a:cs typeface="Times New Roman"/>
              <a:sym typeface="Times New Roman"/>
            </a:endParaRPr>
          </a:p>
          <a:p>
            <a:pPr marL="254000" lvl="0" indent="-254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Reduce operational costs, increasing return on investment and accessibility for communities with limited financial resources.</a:t>
            </a:r>
            <a:endParaRPr sz="1400" dirty="0">
              <a:solidFill>
                <a:srgbClr val="002060"/>
              </a:solidFill>
              <a:latin typeface="Times New Roman"/>
              <a:ea typeface="Times New Roman"/>
              <a:cs typeface="Times New Roman"/>
              <a:sym typeface="Times New Roman"/>
            </a:endParaRPr>
          </a:p>
          <a:p>
            <a:pPr marL="254000" lvl="0" indent="-254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Foster sustainable livelihoods by creating job opportunities and enhancing overall socio-economic development. </a:t>
            </a:r>
            <a:endParaRPr sz="1400" dirty="0">
              <a:solidFill>
                <a:srgbClr val="002060"/>
              </a:solidFill>
              <a:latin typeface="Times New Roman"/>
              <a:ea typeface="Times New Roman"/>
              <a:cs typeface="Times New Roman"/>
              <a:sym typeface="Times New Roman"/>
            </a:endParaRPr>
          </a:p>
        </p:txBody>
      </p:sp>
      <p:sp>
        <p:nvSpPr>
          <p:cNvPr id="305" name="Google Shape;305;p45"/>
          <p:cNvSpPr txBox="1">
            <a:spLocks noGrp="1"/>
          </p:cNvSpPr>
          <p:nvPr>
            <p:ph type="body" idx="2"/>
          </p:nvPr>
        </p:nvSpPr>
        <p:spPr>
          <a:xfrm>
            <a:off x="322711" y="1221289"/>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Design benefits</a:t>
            </a:r>
            <a:endParaRPr/>
          </a:p>
        </p:txBody>
      </p:sp>
      <p:sp>
        <p:nvSpPr>
          <p:cNvPr id="306" name="Google Shape;306;p45"/>
          <p:cNvSpPr txBox="1">
            <a:spLocks noGrp="1"/>
          </p:cNvSpPr>
          <p:nvPr>
            <p:ph type="body" idx="3"/>
          </p:nvPr>
        </p:nvSpPr>
        <p:spPr>
          <a:xfrm>
            <a:off x="246510" y="4751905"/>
            <a:ext cx="3787500" cy="1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600"/>
              <a:buNone/>
            </a:pPr>
            <a:r>
              <a:rPr lang="vi"/>
              <a:t>2023-HX05 COS10025-Technology in an Indigenous Context</a:t>
            </a:r>
            <a:endParaRPr/>
          </a:p>
        </p:txBody>
      </p:sp>
      <p:pic>
        <p:nvPicPr>
          <p:cNvPr id="307" name="Google Shape;307;p45"/>
          <p:cNvPicPr preferRelativeResize="0"/>
          <p:nvPr/>
        </p:nvPicPr>
        <p:blipFill>
          <a:blip r:embed="rId3">
            <a:alphaModFix/>
          </a:blip>
          <a:stretch>
            <a:fillRect/>
          </a:stretch>
        </p:blipFill>
        <p:spPr>
          <a:xfrm>
            <a:off x="4034000" y="3043350"/>
            <a:ext cx="1719300" cy="1470025"/>
          </a:xfrm>
          <a:prstGeom prst="rect">
            <a:avLst/>
          </a:prstGeom>
          <a:noFill/>
          <a:ln>
            <a:noFill/>
          </a:ln>
        </p:spPr>
      </p:pic>
      <p:pic>
        <p:nvPicPr>
          <p:cNvPr id="308" name="Google Shape;308;p45"/>
          <p:cNvPicPr preferRelativeResize="0"/>
          <p:nvPr/>
        </p:nvPicPr>
        <p:blipFill>
          <a:blip r:embed="rId4">
            <a:alphaModFix/>
          </a:blip>
          <a:stretch>
            <a:fillRect/>
          </a:stretch>
        </p:blipFill>
        <p:spPr>
          <a:xfrm>
            <a:off x="246500" y="3125475"/>
            <a:ext cx="3452699" cy="1401700"/>
          </a:xfrm>
          <a:prstGeom prst="rect">
            <a:avLst/>
          </a:prstGeom>
          <a:noFill/>
          <a:ln>
            <a:noFill/>
          </a:ln>
        </p:spPr>
      </p:pic>
      <p:pic>
        <p:nvPicPr>
          <p:cNvPr id="309" name="Google Shape;309;p45"/>
          <p:cNvPicPr preferRelativeResize="0"/>
          <p:nvPr/>
        </p:nvPicPr>
        <p:blipFill>
          <a:blip r:embed="rId5">
            <a:alphaModFix/>
          </a:blip>
          <a:stretch>
            <a:fillRect/>
          </a:stretch>
        </p:blipFill>
        <p:spPr>
          <a:xfrm>
            <a:off x="6088100" y="3076375"/>
            <a:ext cx="2635488" cy="1351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animEffect transition="in" filter="wipe(down)">
                                      <p:cBhvr>
                                        <p:cTn id="7" dur="1000"/>
                                        <p:tgtEl>
                                          <p:spTgt spid="304">
                                            <p:txEl>
                                              <p:pRg st="0" end="0"/>
                                            </p:txEl>
                                          </p:spTgt>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animEffect transition="in" filter="wipe(down)">
                                      <p:cBhvr>
                                        <p:cTn id="11" dur="1000"/>
                                        <p:tgtEl>
                                          <p:spTgt spid="304">
                                            <p:txEl>
                                              <p:pRg st="1" end="1"/>
                                            </p:txEl>
                                          </p:spTgt>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animEffect transition="in" filter="wipe(down)">
                                      <p:cBhvr>
                                        <p:cTn id="15" dur="1000"/>
                                        <p:tgtEl>
                                          <p:spTgt spid="3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6"/>
          <p:cNvSpPr txBox="1">
            <a:spLocks noGrp="1"/>
          </p:cNvSpPr>
          <p:nvPr>
            <p:ph type="ctrTitle"/>
          </p:nvPr>
        </p:nvSpPr>
        <p:spPr>
          <a:xfrm>
            <a:off x="322710" y="118154"/>
            <a:ext cx="7265816" cy="807914"/>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3 : </a:t>
            </a:r>
            <a:r>
              <a:rPr lang="vi" sz="2400" i="0" u="none" strike="noStrike">
                <a:solidFill>
                  <a:srgbClr val="002060"/>
                </a:solidFill>
                <a:latin typeface="Times New Roman"/>
                <a:ea typeface="Times New Roman"/>
                <a:cs typeface="Times New Roman"/>
                <a:sym typeface="Times New Roman"/>
              </a:rPr>
              <a:t>Optimise and Improve the Solar System</a:t>
            </a:r>
            <a:endParaRPr>
              <a:solidFill>
                <a:srgbClr val="002060"/>
              </a:solidFill>
              <a:latin typeface="Times New Roman"/>
              <a:ea typeface="Times New Roman"/>
              <a:cs typeface="Times New Roman"/>
              <a:sym typeface="Times New Roman"/>
            </a:endParaRPr>
          </a:p>
        </p:txBody>
      </p:sp>
      <p:sp>
        <p:nvSpPr>
          <p:cNvPr id="316" name="Google Shape;316;p46"/>
          <p:cNvSpPr txBox="1">
            <a:spLocks noGrp="1"/>
          </p:cNvSpPr>
          <p:nvPr>
            <p:ph type="body" idx="2"/>
          </p:nvPr>
        </p:nvSpPr>
        <p:spPr>
          <a:xfrm>
            <a:off x="322711" y="926068"/>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Estimation of the design budget</a:t>
            </a:r>
            <a:endParaRPr/>
          </a:p>
        </p:txBody>
      </p:sp>
      <p:graphicFrame>
        <p:nvGraphicFramePr>
          <p:cNvPr id="317" name="Google Shape;317;p46"/>
          <p:cNvGraphicFramePr/>
          <p:nvPr/>
        </p:nvGraphicFramePr>
        <p:xfrm>
          <a:off x="404038" y="1411547"/>
          <a:ext cx="7341750" cy="3438700"/>
        </p:xfrm>
        <a:graphic>
          <a:graphicData uri="http://schemas.openxmlformats.org/drawingml/2006/table">
            <a:tbl>
              <a:tblPr>
                <a:noFill/>
                <a:tableStyleId>{F238A717-8ADC-4364-8E14-091B270FEEF0}</a:tableStyleId>
              </a:tblPr>
              <a:tblGrid>
                <a:gridCol w="4255975">
                  <a:extLst>
                    <a:ext uri="{9D8B030D-6E8A-4147-A177-3AD203B41FA5}">
                      <a16:colId xmlns:a16="http://schemas.microsoft.com/office/drawing/2014/main" val="20000"/>
                    </a:ext>
                  </a:extLst>
                </a:gridCol>
                <a:gridCol w="3085775">
                  <a:extLst>
                    <a:ext uri="{9D8B030D-6E8A-4147-A177-3AD203B41FA5}">
                      <a16:colId xmlns:a16="http://schemas.microsoft.com/office/drawing/2014/main" val="20001"/>
                    </a:ext>
                  </a:extLst>
                </a:gridCol>
              </a:tblGrid>
              <a:tr h="362025">
                <a:tc>
                  <a:txBody>
                    <a:bodyPr/>
                    <a:lstStyle/>
                    <a:p>
                      <a:pPr marL="0" marR="0" lvl="0" indent="0" algn="ctr" rtl="0">
                        <a:spcBef>
                          <a:spcPts val="0"/>
                        </a:spcBef>
                        <a:spcAft>
                          <a:spcPts val="0"/>
                        </a:spcAft>
                        <a:buNone/>
                      </a:pPr>
                      <a:r>
                        <a:rPr lang="vi" sz="1400" b="1" i="0" u="none" strike="noStrike">
                          <a:solidFill>
                            <a:srgbClr val="002060"/>
                          </a:solidFill>
                          <a:latin typeface="Times New Roman"/>
                          <a:ea typeface="Times New Roman"/>
                          <a:cs typeface="Times New Roman"/>
                          <a:sym typeface="Times New Roman"/>
                        </a:rPr>
                        <a:t>Cost Category</a:t>
                      </a:r>
                      <a:endParaRPr sz="1400" b="1">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vi" sz="1400" b="1" i="0" u="none" strike="noStrike">
                          <a:solidFill>
                            <a:srgbClr val="002060"/>
                          </a:solidFill>
                          <a:latin typeface="Times New Roman"/>
                          <a:ea typeface="Times New Roman"/>
                          <a:cs typeface="Times New Roman"/>
                          <a:sym typeface="Times New Roman"/>
                        </a:rPr>
                        <a:t>Estimated Cost (USD)</a:t>
                      </a:r>
                      <a:endParaRPr sz="1400" b="1">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62950">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Sensor Devices</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$270 - $750</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5075">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Solar Irradiance Sensor: Pyranometer</a:t>
                      </a:r>
                      <a:endParaRPr sz="1200" dirty="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$200 - $600</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2507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Temperature Sensor: Thermocouple Sensor</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$50 - $100</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482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Battery Charge Level Sensor: Voltage Sensor</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$20 - $50</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08700">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SCADA Software and Licensing</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$2,250 - $5,650</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64700">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SCADA Software: Ignition SCADA Software by Inductive Automation</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$2,000 - $5,000</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482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Licensing: Client Access Licenses (CALs) for remote monitoring</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$200 - $500</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5482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Database Management System (DBMS): MySQL Community Edition</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Free </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5482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Security and Encryption: SSL/TLS Certificates: $50 to $150</a:t>
                      </a:r>
                      <a:endParaRPr sz="120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$50 - $150</a:t>
                      </a:r>
                      <a:endParaRPr sz="1200" dirty="0">
                        <a:solidFill>
                          <a:srgbClr val="002060"/>
                        </a:solidFill>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wheel(1)">
                                      <p:cBhvr>
                                        <p:cTn id="7" dur="20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txBox="1">
            <a:spLocks noGrp="1"/>
          </p:cNvSpPr>
          <p:nvPr>
            <p:ph type="body" idx="2"/>
          </p:nvPr>
        </p:nvSpPr>
        <p:spPr>
          <a:xfrm>
            <a:off x="322709" y="289726"/>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Estimation of the design budget</a:t>
            </a:r>
            <a:endParaRPr/>
          </a:p>
        </p:txBody>
      </p:sp>
      <p:graphicFrame>
        <p:nvGraphicFramePr>
          <p:cNvPr id="323" name="Google Shape;323;p47"/>
          <p:cNvGraphicFramePr/>
          <p:nvPr>
            <p:extLst>
              <p:ext uri="{D42A27DB-BD31-4B8C-83A1-F6EECF244321}">
                <p14:modId xmlns:p14="http://schemas.microsoft.com/office/powerpoint/2010/main" val="2809099602"/>
              </p:ext>
            </p:extLst>
          </p:nvPr>
        </p:nvGraphicFramePr>
        <p:xfrm>
          <a:off x="372874" y="637433"/>
          <a:ext cx="7215650" cy="4462825"/>
        </p:xfrm>
        <a:graphic>
          <a:graphicData uri="http://schemas.openxmlformats.org/drawingml/2006/table">
            <a:tbl>
              <a:tblPr>
                <a:noFill/>
                <a:tableStyleId>{F238A717-8ADC-4364-8E14-091B270FEEF0}</a:tableStyleId>
              </a:tblPr>
              <a:tblGrid>
                <a:gridCol w="4477100">
                  <a:extLst>
                    <a:ext uri="{9D8B030D-6E8A-4147-A177-3AD203B41FA5}">
                      <a16:colId xmlns:a16="http://schemas.microsoft.com/office/drawing/2014/main" val="20000"/>
                    </a:ext>
                  </a:extLst>
                </a:gridCol>
                <a:gridCol w="2738550">
                  <a:extLst>
                    <a:ext uri="{9D8B030D-6E8A-4147-A177-3AD203B41FA5}">
                      <a16:colId xmlns:a16="http://schemas.microsoft.com/office/drawing/2014/main" val="20001"/>
                    </a:ext>
                  </a:extLst>
                </a:gridCol>
              </a:tblGrid>
              <a:tr h="298350">
                <a:tc>
                  <a:txBody>
                    <a:bodyPr/>
                    <a:lstStyle/>
                    <a:p>
                      <a:pPr marL="0" marR="0" lvl="0" indent="0" algn="ctr" rtl="0">
                        <a:spcBef>
                          <a:spcPts val="0"/>
                        </a:spcBef>
                        <a:spcAft>
                          <a:spcPts val="0"/>
                        </a:spcAft>
                        <a:buNone/>
                      </a:pPr>
                      <a:r>
                        <a:rPr lang="vi" sz="1400" b="1" i="0" u="none" strike="noStrike">
                          <a:solidFill>
                            <a:srgbClr val="002060"/>
                          </a:solidFill>
                          <a:latin typeface="Times New Roman"/>
                          <a:ea typeface="Times New Roman"/>
                          <a:cs typeface="Times New Roman"/>
                          <a:sym typeface="Times New Roman"/>
                        </a:rPr>
                        <a:t>Cost Category</a:t>
                      </a:r>
                      <a:endParaRPr sz="1400" b="1">
                        <a:solidFill>
                          <a:srgbClr val="002060"/>
                        </a:solidFill>
                        <a:latin typeface="Times New Roman"/>
                        <a:ea typeface="Times New Roman"/>
                        <a:cs typeface="Times New Roman"/>
                        <a:sym typeface="Times New Roman"/>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vi" sz="1400" b="1" i="0" u="none" strike="noStrike">
                          <a:solidFill>
                            <a:srgbClr val="002060"/>
                          </a:solidFill>
                          <a:latin typeface="Times New Roman"/>
                          <a:ea typeface="Times New Roman"/>
                          <a:cs typeface="Times New Roman"/>
                          <a:sym typeface="Times New Roman"/>
                        </a:rPr>
                        <a:t>Estimated Cost (USD)</a:t>
                      </a:r>
                      <a:endParaRPr sz="1400" b="1">
                        <a:solidFill>
                          <a:srgbClr val="002060"/>
                        </a:solidFill>
                        <a:latin typeface="Times New Roman"/>
                        <a:ea typeface="Times New Roman"/>
                        <a:cs typeface="Times New Roman"/>
                        <a:sym typeface="Times New Roman"/>
                      </a:endParaRPr>
                    </a:p>
                  </a:txBody>
                  <a:tcPr marL="40550" marR="40550" marT="40550" marB="405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9275">
                <a:tc>
                  <a:txBody>
                    <a:bodyPr/>
                    <a:lstStyle/>
                    <a:p>
                      <a:pPr marL="0" marR="0" lvl="0" indent="0" algn="l" rtl="0">
                        <a:spcBef>
                          <a:spcPts val="0"/>
                        </a:spcBef>
                        <a:spcAft>
                          <a:spcPts val="0"/>
                        </a:spcAft>
                        <a:buNone/>
                      </a:pPr>
                      <a:r>
                        <a:rPr lang="vi" sz="1200" b="1" i="0" u="none" strike="noStrike" dirty="0">
                          <a:solidFill>
                            <a:srgbClr val="002060"/>
                          </a:solidFill>
                          <a:latin typeface="Times New Roman"/>
                          <a:ea typeface="Times New Roman"/>
                          <a:cs typeface="Times New Roman"/>
                          <a:sym typeface="Times New Roman"/>
                        </a:rPr>
                        <a:t>Communication Infrastructure </a:t>
                      </a:r>
                      <a:endParaRPr sz="1200" dirty="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$800 - $1,130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00950">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Wireless Modems/Routers: Sierra Wireless AirLink RV50X</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$600 - $800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927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Antennas: Panorama LPB low profile antenna</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$50 - $80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8927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Industrial Ethernet Switch: Moxa EDS-205A</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$100 - $150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9275">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Network Cables: CAT6 Ethernet Cables (Various Lengths)</a:t>
                      </a:r>
                      <a:endParaRPr sz="1200" dirty="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$50 - $100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79500">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Solar-Powered Communication Solutions: Compact Solar Kit (e.g., Renogy, Goal Zero)</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$800 - $1,200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89275">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Installation and Integration Services</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$3,000 - $5,000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89275">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Labour</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$800 - $1,500        </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927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Electrician</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$200 - $500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8927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Quality Assurance Engineer</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$500 - $700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4027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Technical Writer</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$100 - $300</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40275">
                <a:tc>
                  <a:txBody>
                    <a:bodyPr/>
                    <a:lstStyle/>
                    <a:p>
                      <a:pPr marL="0" marR="0" lvl="0" indent="0" algn="l" rtl="0">
                        <a:spcBef>
                          <a:spcPts val="0"/>
                        </a:spcBef>
                        <a:spcAft>
                          <a:spcPts val="0"/>
                        </a:spcAft>
                        <a:buNone/>
                      </a:pPr>
                      <a:r>
                        <a:rPr lang="vi" sz="1200" b="1">
                          <a:solidFill>
                            <a:srgbClr val="002060"/>
                          </a:solidFill>
                          <a:latin typeface="Times New Roman"/>
                          <a:ea typeface="Times New Roman"/>
                          <a:cs typeface="Times New Roman"/>
                          <a:sym typeface="Times New Roman"/>
                        </a:rPr>
                        <a:t>Total</a:t>
                      </a:r>
                      <a:endParaRPr sz="1200" b="1" i="0" u="none" strike="noStrike">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1">
                          <a:solidFill>
                            <a:srgbClr val="002060"/>
                          </a:solidFill>
                          <a:latin typeface="Times New Roman"/>
                          <a:ea typeface="Times New Roman"/>
                          <a:cs typeface="Times New Roman"/>
                          <a:sym typeface="Times New Roman"/>
                        </a:rPr>
                        <a:t>~$10,400</a:t>
                      </a:r>
                      <a:endParaRPr sz="1200" b="1" i="0" u="none" strike="noStrike">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89275">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Contingency (10% of Total)</a:t>
                      </a:r>
                      <a:endParaRPr sz="120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vi" sz="1200" b="1" dirty="0">
                          <a:solidFill>
                            <a:srgbClr val="002060"/>
                          </a:solidFill>
                          <a:latin typeface="Times New Roman"/>
                          <a:ea typeface="Times New Roman"/>
                          <a:cs typeface="Times New Roman"/>
                          <a:sym typeface="Times New Roman"/>
                        </a:rPr>
                        <a:t>~</a:t>
                      </a:r>
                      <a:r>
                        <a:rPr lang="vi" sz="1200" b="1" i="0" u="none" strike="noStrike" dirty="0">
                          <a:solidFill>
                            <a:srgbClr val="002060"/>
                          </a:solidFill>
                          <a:latin typeface="Times New Roman"/>
                          <a:ea typeface="Times New Roman"/>
                          <a:cs typeface="Times New Roman"/>
                          <a:sym typeface="Times New Roman"/>
                        </a:rPr>
                        <a:t>$</a:t>
                      </a:r>
                      <a:r>
                        <a:rPr lang="vi" sz="1200" b="1" dirty="0">
                          <a:solidFill>
                            <a:srgbClr val="002060"/>
                          </a:solidFill>
                          <a:latin typeface="Times New Roman"/>
                          <a:ea typeface="Times New Roman"/>
                          <a:cs typeface="Times New Roman"/>
                          <a:sym typeface="Times New Roman"/>
                        </a:rPr>
                        <a:t>1,040</a:t>
                      </a:r>
                      <a:endParaRPr sz="1200" dirty="0">
                        <a:solidFill>
                          <a:srgbClr val="002060"/>
                        </a:solidFill>
                        <a:latin typeface="Times New Roman"/>
                        <a:ea typeface="Times New Roman"/>
                        <a:cs typeface="Times New Roman"/>
                        <a:sym typeface="Times New Roman"/>
                      </a:endParaRPr>
                    </a:p>
                  </a:txBody>
                  <a:tcPr marL="47625" marR="47625" marT="47625" marB="476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wheel(1)">
                                      <p:cBhvr>
                                        <p:cTn id="7" dur="2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8"/>
          <p:cNvSpPr txBox="1">
            <a:spLocks noGrp="1"/>
          </p:cNvSpPr>
          <p:nvPr>
            <p:ph type="ctrTitle"/>
          </p:nvPr>
        </p:nvSpPr>
        <p:spPr>
          <a:xfrm>
            <a:off x="322710" y="337445"/>
            <a:ext cx="7265816" cy="807914"/>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4: Long-Term Operation and Maintenance </a:t>
            </a:r>
            <a:endParaRPr/>
          </a:p>
        </p:txBody>
      </p:sp>
      <p:sp>
        <p:nvSpPr>
          <p:cNvPr id="329" name="Google Shape;329;p48"/>
          <p:cNvSpPr txBox="1">
            <a:spLocks noGrp="1"/>
          </p:cNvSpPr>
          <p:nvPr>
            <p:ph type="subTitle" idx="1"/>
          </p:nvPr>
        </p:nvSpPr>
        <p:spPr>
          <a:xfrm>
            <a:off x="322711" y="1793632"/>
            <a:ext cx="7265815" cy="1727396"/>
          </a:xfrm>
          <a:prstGeom prst="rect">
            <a:avLst/>
          </a:prstGeom>
          <a:noFill/>
          <a:ln>
            <a:noFill/>
          </a:ln>
        </p:spPr>
        <p:txBody>
          <a:bodyPr spcFirstLastPara="1" wrap="square" lIns="68575" tIns="34275" rIns="68575" bIns="34275" anchor="t" anchorCtr="0">
            <a:spAutoFit/>
          </a:bodyPr>
          <a:lstStyle/>
          <a:p>
            <a:pPr marL="127000" lvl="0" indent="-127000" algn="l" rtl="0">
              <a:lnSpc>
                <a:spcPct val="100000"/>
              </a:lnSpc>
              <a:spcBef>
                <a:spcPts val="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Importance of routine maintenance.</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Identifying performance difficulties.</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Basic maintenance procedures.</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Troubleshooting and problem-solving.</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Seeking professional support.</a:t>
            </a:r>
            <a:endParaRPr dirty="0"/>
          </a:p>
          <a:p>
            <a:pPr marL="0" lvl="0" indent="0" algn="l" rtl="0">
              <a:lnSpc>
                <a:spcPct val="100000"/>
              </a:lnSpc>
              <a:spcBef>
                <a:spcPts val="800"/>
              </a:spcBef>
              <a:spcAft>
                <a:spcPts val="0"/>
              </a:spcAft>
              <a:buClr>
                <a:srgbClr val="000000"/>
              </a:buClr>
              <a:buSzPts val="900"/>
              <a:buNone/>
            </a:pPr>
            <a:endParaRPr dirty="0">
              <a:solidFill>
                <a:srgbClr val="002060"/>
              </a:solidFill>
              <a:latin typeface="Times New Roman"/>
              <a:ea typeface="Times New Roman"/>
              <a:cs typeface="Times New Roman"/>
              <a:sym typeface="Times New Roman"/>
            </a:endParaRPr>
          </a:p>
        </p:txBody>
      </p:sp>
      <p:sp>
        <p:nvSpPr>
          <p:cNvPr id="330" name="Google Shape;330;p48"/>
          <p:cNvSpPr txBox="1">
            <a:spLocks noGrp="1"/>
          </p:cNvSpPr>
          <p:nvPr>
            <p:ph type="body" idx="2"/>
          </p:nvPr>
        </p:nvSpPr>
        <p:spPr>
          <a:xfrm>
            <a:off x="322711" y="1282932"/>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Learning issue/problem</a:t>
            </a:r>
            <a:endParaRPr/>
          </a:p>
        </p:txBody>
      </p:sp>
      <p:sp>
        <p:nvSpPr>
          <p:cNvPr id="331" name="Google Shape;331;p48"/>
          <p:cNvSpPr txBox="1">
            <a:spLocks noGrp="1"/>
          </p:cNvSpPr>
          <p:nvPr>
            <p:ph type="body" idx="3"/>
          </p:nvPr>
        </p:nvSpPr>
        <p:spPr>
          <a:xfrm>
            <a:off x="322710" y="4751905"/>
            <a:ext cx="3787378" cy="18692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600"/>
              <a:buNone/>
            </a:pPr>
            <a:r>
              <a:rPr lang="vi"/>
              <a:t>2023-HX05 COS10025-Technology in an Indigenous Context</a:t>
            </a:r>
            <a:endParaRPr/>
          </a:p>
          <a:p>
            <a:pPr marL="0" lvl="0" indent="0" algn="l" rtl="0">
              <a:lnSpc>
                <a:spcPct val="90000"/>
              </a:lnSpc>
              <a:spcBef>
                <a:spcPts val="0"/>
              </a:spcBef>
              <a:spcAft>
                <a:spcPts val="0"/>
              </a:spcAft>
              <a:buClr>
                <a:schemeClr val="dk1"/>
              </a:buClr>
              <a:buSzPts val="600"/>
              <a:buNone/>
            </a:pPr>
            <a:endParaRPr/>
          </a:p>
        </p:txBody>
      </p:sp>
      <p:pic>
        <p:nvPicPr>
          <p:cNvPr id="332" name="Google Shape;332;p48"/>
          <p:cNvPicPr preferRelativeResize="0"/>
          <p:nvPr/>
        </p:nvPicPr>
        <p:blipFill rotWithShape="1">
          <a:blip r:embed="rId3">
            <a:alphaModFix/>
          </a:blip>
          <a:srcRect/>
          <a:stretch/>
        </p:blipFill>
        <p:spPr>
          <a:xfrm>
            <a:off x="3740793" y="1109936"/>
            <a:ext cx="3013127" cy="1576870"/>
          </a:xfrm>
          <a:prstGeom prst="rect">
            <a:avLst/>
          </a:prstGeom>
          <a:noFill/>
          <a:ln>
            <a:noFill/>
          </a:ln>
        </p:spPr>
      </p:pic>
      <p:pic>
        <p:nvPicPr>
          <p:cNvPr id="333" name="Google Shape;333;p48"/>
          <p:cNvPicPr preferRelativeResize="0"/>
          <p:nvPr/>
        </p:nvPicPr>
        <p:blipFill rotWithShape="1">
          <a:blip r:embed="rId4">
            <a:alphaModFix/>
          </a:blip>
          <a:srcRect/>
          <a:stretch/>
        </p:blipFill>
        <p:spPr>
          <a:xfrm>
            <a:off x="4728260" y="2686805"/>
            <a:ext cx="3016526" cy="200791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9">
                                            <p:txEl>
                                              <p:pRg st="0" end="0"/>
                                            </p:txEl>
                                          </p:spTgt>
                                        </p:tgtEl>
                                        <p:attrNameLst>
                                          <p:attrName>style.visibility</p:attrName>
                                        </p:attrNameLst>
                                      </p:cBhvr>
                                      <p:to>
                                        <p:strVal val="visible"/>
                                      </p:to>
                                    </p:set>
                                    <p:animEffect transition="in" filter="fade">
                                      <p:cBhvr>
                                        <p:cTn id="7" dur="1000"/>
                                        <p:tgtEl>
                                          <p:spTgt spid="329">
                                            <p:txEl>
                                              <p:pRg st="0" end="0"/>
                                            </p:txEl>
                                          </p:spTgt>
                                        </p:tgtEl>
                                      </p:cBhvr>
                                    </p:animEffect>
                                    <p:anim calcmode="lin" valueType="num">
                                      <p:cBhvr>
                                        <p:cTn id="8" dur="1000" fill="hold"/>
                                        <p:tgtEl>
                                          <p:spTgt spid="3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2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29">
                                            <p:txEl>
                                              <p:pRg st="1" end="1"/>
                                            </p:txEl>
                                          </p:spTgt>
                                        </p:tgtEl>
                                        <p:attrNameLst>
                                          <p:attrName>style.visibility</p:attrName>
                                        </p:attrNameLst>
                                      </p:cBhvr>
                                      <p:to>
                                        <p:strVal val="visible"/>
                                      </p:to>
                                    </p:set>
                                    <p:animEffect transition="in" filter="fade">
                                      <p:cBhvr>
                                        <p:cTn id="13" dur="1000"/>
                                        <p:tgtEl>
                                          <p:spTgt spid="329">
                                            <p:txEl>
                                              <p:pRg st="1" end="1"/>
                                            </p:txEl>
                                          </p:spTgt>
                                        </p:tgtEl>
                                      </p:cBhvr>
                                    </p:animEffect>
                                    <p:anim calcmode="lin" valueType="num">
                                      <p:cBhvr>
                                        <p:cTn id="14" dur="1000" fill="hold"/>
                                        <p:tgtEl>
                                          <p:spTgt spid="329">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29">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29">
                                            <p:txEl>
                                              <p:pRg st="2" end="2"/>
                                            </p:txEl>
                                          </p:spTgt>
                                        </p:tgtEl>
                                        <p:attrNameLst>
                                          <p:attrName>style.visibility</p:attrName>
                                        </p:attrNameLst>
                                      </p:cBhvr>
                                      <p:to>
                                        <p:strVal val="visible"/>
                                      </p:to>
                                    </p:set>
                                    <p:animEffect transition="in" filter="fade">
                                      <p:cBhvr>
                                        <p:cTn id="19" dur="1000"/>
                                        <p:tgtEl>
                                          <p:spTgt spid="329">
                                            <p:txEl>
                                              <p:pRg st="2" end="2"/>
                                            </p:txEl>
                                          </p:spTgt>
                                        </p:tgtEl>
                                      </p:cBhvr>
                                    </p:animEffect>
                                    <p:anim calcmode="lin" valueType="num">
                                      <p:cBhvr>
                                        <p:cTn id="20" dur="1000" fill="hold"/>
                                        <p:tgtEl>
                                          <p:spTgt spid="32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29">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29">
                                            <p:txEl>
                                              <p:pRg st="3" end="3"/>
                                            </p:txEl>
                                          </p:spTgt>
                                        </p:tgtEl>
                                        <p:attrNameLst>
                                          <p:attrName>style.visibility</p:attrName>
                                        </p:attrNameLst>
                                      </p:cBhvr>
                                      <p:to>
                                        <p:strVal val="visible"/>
                                      </p:to>
                                    </p:set>
                                    <p:animEffect transition="in" filter="fade">
                                      <p:cBhvr>
                                        <p:cTn id="25" dur="1000"/>
                                        <p:tgtEl>
                                          <p:spTgt spid="329">
                                            <p:txEl>
                                              <p:pRg st="3" end="3"/>
                                            </p:txEl>
                                          </p:spTgt>
                                        </p:tgtEl>
                                      </p:cBhvr>
                                    </p:animEffect>
                                    <p:anim calcmode="lin" valueType="num">
                                      <p:cBhvr>
                                        <p:cTn id="26" dur="1000" fill="hold"/>
                                        <p:tgtEl>
                                          <p:spTgt spid="329">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29">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29">
                                            <p:txEl>
                                              <p:pRg st="4" end="4"/>
                                            </p:txEl>
                                          </p:spTgt>
                                        </p:tgtEl>
                                        <p:attrNameLst>
                                          <p:attrName>style.visibility</p:attrName>
                                        </p:attrNameLst>
                                      </p:cBhvr>
                                      <p:to>
                                        <p:strVal val="visible"/>
                                      </p:to>
                                    </p:set>
                                    <p:animEffect transition="in" filter="fade">
                                      <p:cBhvr>
                                        <p:cTn id="31" dur="1000"/>
                                        <p:tgtEl>
                                          <p:spTgt spid="329">
                                            <p:txEl>
                                              <p:pRg st="4" end="4"/>
                                            </p:txEl>
                                          </p:spTgt>
                                        </p:tgtEl>
                                      </p:cBhvr>
                                    </p:animEffect>
                                    <p:anim calcmode="lin" valueType="num">
                                      <p:cBhvr>
                                        <p:cTn id="32" dur="1000" fill="hold"/>
                                        <p:tgtEl>
                                          <p:spTgt spid="329">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2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10B4AE-C6E7-05EF-7AD3-547D232C3124}"/>
              </a:ext>
            </a:extLst>
          </p:cNvPr>
          <p:cNvSpPr txBox="1"/>
          <p:nvPr/>
        </p:nvSpPr>
        <p:spPr>
          <a:xfrm>
            <a:off x="2596376" y="459501"/>
            <a:ext cx="3559098" cy="584775"/>
          </a:xfrm>
          <a:prstGeom prst="rect">
            <a:avLst/>
          </a:prstGeom>
          <a:noFill/>
        </p:spPr>
        <p:txBody>
          <a:bodyPr wrap="square">
            <a:spAutoFit/>
          </a:bodyPr>
          <a:lstStyle/>
          <a:p>
            <a:r>
              <a:rPr lang="en-US" sz="3200" b="1" dirty="0"/>
              <a:t>TEAM MEMBERS</a:t>
            </a:r>
          </a:p>
        </p:txBody>
      </p:sp>
      <p:sp>
        <p:nvSpPr>
          <p:cNvPr id="5" name="TextBox 4">
            <a:extLst>
              <a:ext uri="{FF2B5EF4-FFF2-40B4-BE49-F238E27FC236}">
                <a16:creationId xmlns:a16="http://schemas.microsoft.com/office/drawing/2014/main" id="{1989F501-AC5B-5233-9AFB-43838B3DF879}"/>
              </a:ext>
            </a:extLst>
          </p:cNvPr>
          <p:cNvSpPr txBox="1"/>
          <p:nvPr/>
        </p:nvSpPr>
        <p:spPr>
          <a:xfrm>
            <a:off x="670932" y="1545722"/>
            <a:ext cx="2377068" cy="646331"/>
          </a:xfrm>
          <a:prstGeom prst="rect">
            <a:avLst/>
          </a:prstGeom>
          <a:noFill/>
        </p:spPr>
        <p:txBody>
          <a:bodyPr wrap="square">
            <a:spAutoFit/>
          </a:bodyPr>
          <a:lstStyle/>
          <a:p>
            <a:pPr algn="ctr"/>
            <a:r>
              <a:rPr lang="en-US" sz="1800" b="1" dirty="0"/>
              <a:t>Nguyen </a:t>
            </a:r>
            <a:r>
              <a:rPr lang="en-US" sz="1800" b="1" dirty="0" err="1"/>
              <a:t>Manh</a:t>
            </a:r>
            <a:r>
              <a:rPr lang="en-US" sz="1800" b="1" dirty="0"/>
              <a:t> Dung</a:t>
            </a:r>
          </a:p>
          <a:p>
            <a:pPr algn="ctr"/>
            <a:r>
              <a:rPr lang="en-US" sz="1800" dirty="0"/>
              <a:t>Team Leader</a:t>
            </a:r>
          </a:p>
        </p:txBody>
      </p:sp>
      <p:sp>
        <p:nvSpPr>
          <p:cNvPr id="7" name="TextBox 6">
            <a:extLst>
              <a:ext uri="{FF2B5EF4-FFF2-40B4-BE49-F238E27FC236}">
                <a16:creationId xmlns:a16="http://schemas.microsoft.com/office/drawing/2014/main" id="{2C2CB827-32AC-3659-4935-B7F213823591}"/>
              </a:ext>
            </a:extLst>
          </p:cNvPr>
          <p:cNvSpPr txBox="1"/>
          <p:nvPr/>
        </p:nvSpPr>
        <p:spPr>
          <a:xfrm>
            <a:off x="3402980" y="1545722"/>
            <a:ext cx="1921727" cy="646331"/>
          </a:xfrm>
          <a:prstGeom prst="rect">
            <a:avLst/>
          </a:prstGeom>
          <a:noFill/>
        </p:spPr>
        <p:txBody>
          <a:bodyPr wrap="square">
            <a:spAutoFit/>
          </a:bodyPr>
          <a:lstStyle/>
          <a:p>
            <a:pPr algn="ctr"/>
            <a:r>
              <a:rPr lang="en-US" sz="1800" b="1" dirty="0"/>
              <a:t>Tran Yen Nhi</a:t>
            </a:r>
          </a:p>
          <a:p>
            <a:pPr algn="ctr"/>
            <a:r>
              <a:rPr lang="en-US" sz="1800" dirty="0"/>
              <a:t>Team Manager</a:t>
            </a:r>
          </a:p>
        </p:txBody>
      </p:sp>
      <p:sp>
        <p:nvSpPr>
          <p:cNvPr id="9" name="TextBox 8">
            <a:extLst>
              <a:ext uri="{FF2B5EF4-FFF2-40B4-BE49-F238E27FC236}">
                <a16:creationId xmlns:a16="http://schemas.microsoft.com/office/drawing/2014/main" id="{74065197-6322-90FA-86B6-29AF0FE08F16}"/>
              </a:ext>
            </a:extLst>
          </p:cNvPr>
          <p:cNvSpPr txBox="1"/>
          <p:nvPr/>
        </p:nvSpPr>
        <p:spPr>
          <a:xfrm>
            <a:off x="5896210" y="1545722"/>
            <a:ext cx="2630756" cy="646331"/>
          </a:xfrm>
          <a:prstGeom prst="rect">
            <a:avLst/>
          </a:prstGeom>
          <a:noFill/>
        </p:spPr>
        <p:txBody>
          <a:bodyPr wrap="square">
            <a:spAutoFit/>
          </a:bodyPr>
          <a:lstStyle/>
          <a:p>
            <a:pPr algn="ctr"/>
            <a:r>
              <a:rPr lang="en-US" sz="1800" b="1" dirty="0"/>
              <a:t>Tran Hoang Hai Anh</a:t>
            </a:r>
          </a:p>
          <a:p>
            <a:pPr algn="ctr"/>
            <a:r>
              <a:rPr lang="en-US" sz="1800" dirty="0"/>
              <a:t>Technological Advisor</a:t>
            </a:r>
          </a:p>
        </p:txBody>
      </p:sp>
      <p:sp>
        <p:nvSpPr>
          <p:cNvPr id="11" name="TextBox 10">
            <a:extLst>
              <a:ext uri="{FF2B5EF4-FFF2-40B4-BE49-F238E27FC236}">
                <a16:creationId xmlns:a16="http://schemas.microsoft.com/office/drawing/2014/main" id="{777F0701-DC6D-3AE2-FDFB-0E5C2F68897D}"/>
              </a:ext>
            </a:extLst>
          </p:cNvPr>
          <p:cNvSpPr txBox="1"/>
          <p:nvPr/>
        </p:nvSpPr>
        <p:spPr>
          <a:xfrm>
            <a:off x="3661318" y="2601579"/>
            <a:ext cx="4572000" cy="646331"/>
          </a:xfrm>
          <a:prstGeom prst="rect">
            <a:avLst/>
          </a:prstGeom>
          <a:noFill/>
        </p:spPr>
        <p:txBody>
          <a:bodyPr wrap="square">
            <a:spAutoFit/>
          </a:bodyPr>
          <a:lstStyle/>
          <a:p>
            <a:pPr algn="ctr"/>
            <a:r>
              <a:rPr lang="en-US" sz="1800" b="1" dirty="0"/>
              <a:t>Nguyen Tran Yen Binh</a:t>
            </a:r>
          </a:p>
          <a:p>
            <a:pPr algn="ctr"/>
            <a:r>
              <a:rPr lang="en-US" sz="1800" dirty="0"/>
              <a:t>Data Researcher</a:t>
            </a:r>
          </a:p>
        </p:txBody>
      </p:sp>
      <p:sp>
        <p:nvSpPr>
          <p:cNvPr id="13" name="TextBox 12">
            <a:extLst>
              <a:ext uri="{FF2B5EF4-FFF2-40B4-BE49-F238E27FC236}">
                <a16:creationId xmlns:a16="http://schemas.microsoft.com/office/drawing/2014/main" id="{161CE93A-5608-D4EB-EAED-954BB19099CA}"/>
              </a:ext>
            </a:extLst>
          </p:cNvPr>
          <p:cNvSpPr txBox="1"/>
          <p:nvPr/>
        </p:nvSpPr>
        <p:spPr>
          <a:xfrm>
            <a:off x="670932" y="2568648"/>
            <a:ext cx="4572000" cy="646331"/>
          </a:xfrm>
          <a:prstGeom prst="rect">
            <a:avLst/>
          </a:prstGeom>
          <a:noFill/>
        </p:spPr>
        <p:txBody>
          <a:bodyPr wrap="square">
            <a:spAutoFit/>
          </a:bodyPr>
          <a:lstStyle/>
          <a:p>
            <a:pPr algn="ctr"/>
            <a:r>
              <a:rPr lang="en-US" sz="1800" b="1" dirty="0"/>
              <a:t>Tran Hai Long</a:t>
            </a:r>
          </a:p>
          <a:p>
            <a:pPr algn="ctr"/>
            <a:r>
              <a:rPr lang="en-US" sz="1800" dirty="0"/>
              <a:t>Engineer</a:t>
            </a:r>
          </a:p>
        </p:txBody>
      </p:sp>
    </p:spTree>
    <p:extLst>
      <p:ext uri="{BB962C8B-B14F-4D97-AF65-F5344CB8AC3E}">
        <p14:creationId xmlns:p14="http://schemas.microsoft.com/office/powerpoint/2010/main" val="300141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500"/>
                                        <p:tgtEl>
                                          <p:spTgt spid="7"/>
                                        </p:tgtEl>
                                      </p:cBhvr>
                                    </p:animEffect>
                                  </p:childTnLst>
                                </p:cTn>
                              </p:par>
                            </p:childTnLst>
                          </p:cTn>
                        </p:par>
                        <p:par>
                          <p:cTn id="12" fill="hold">
                            <p:stCondLst>
                              <p:cond delay="3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500"/>
                                        <p:tgtEl>
                                          <p:spTgt spid="9"/>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500"/>
                                        <p:tgtEl>
                                          <p:spTgt spid="11"/>
                                        </p:tgtEl>
                                      </p:cBhvr>
                                    </p:animEffect>
                                  </p:childTnLst>
                                </p:cTn>
                              </p:par>
                            </p:childTnLst>
                          </p:cTn>
                        </p:par>
                        <p:par>
                          <p:cTn id="20" fill="hold">
                            <p:stCondLst>
                              <p:cond delay="65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ctrTitle"/>
          </p:nvPr>
        </p:nvSpPr>
        <p:spPr>
          <a:xfrm>
            <a:off x="322710" y="337445"/>
            <a:ext cx="7265816" cy="807914"/>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4: Long-Term Operation and Maintenance </a:t>
            </a:r>
            <a:endParaRPr/>
          </a:p>
        </p:txBody>
      </p:sp>
      <p:sp>
        <p:nvSpPr>
          <p:cNvPr id="339" name="Google Shape;339;p49"/>
          <p:cNvSpPr txBox="1">
            <a:spLocks noGrp="1"/>
          </p:cNvSpPr>
          <p:nvPr>
            <p:ph type="subTitle" idx="1"/>
          </p:nvPr>
        </p:nvSpPr>
        <p:spPr>
          <a:xfrm>
            <a:off x="322711" y="1793632"/>
            <a:ext cx="7265815" cy="1727396"/>
          </a:xfrm>
          <a:prstGeom prst="rect">
            <a:avLst/>
          </a:prstGeom>
          <a:noFill/>
          <a:ln>
            <a:noFill/>
          </a:ln>
        </p:spPr>
        <p:txBody>
          <a:bodyPr spcFirstLastPara="1" wrap="square" lIns="68575" tIns="34275" rIns="68575" bIns="34275" anchor="t" anchorCtr="0">
            <a:spAutoFit/>
          </a:bodyPr>
          <a:lstStyle/>
          <a:p>
            <a:pPr marL="127000" lvl="0" indent="-127000" algn="l" rtl="0">
              <a:lnSpc>
                <a:spcPct val="100000"/>
              </a:lnSpc>
              <a:spcBef>
                <a:spcPts val="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Community training and education</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Local technicians and support networks</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Remote monitoring and diagnostic tools</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Collaborative maintenance programs</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Accessible platforms for collaboration</a:t>
            </a:r>
            <a:endParaRPr dirty="0"/>
          </a:p>
          <a:p>
            <a:pPr marL="0" lvl="0" indent="0" algn="l" rtl="0">
              <a:lnSpc>
                <a:spcPct val="100000"/>
              </a:lnSpc>
              <a:spcBef>
                <a:spcPts val="800"/>
              </a:spcBef>
              <a:spcAft>
                <a:spcPts val="0"/>
              </a:spcAft>
              <a:buClr>
                <a:srgbClr val="000000"/>
              </a:buClr>
              <a:buSzPts val="900"/>
              <a:buNone/>
            </a:pPr>
            <a:endParaRPr dirty="0">
              <a:solidFill>
                <a:srgbClr val="002060"/>
              </a:solidFill>
              <a:latin typeface="Times New Roman"/>
              <a:ea typeface="Times New Roman"/>
              <a:cs typeface="Times New Roman"/>
              <a:sym typeface="Times New Roman"/>
            </a:endParaRPr>
          </a:p>
        </p:txBody>
      </p:sp>
      <p:sp>
        <p:nvSpPr>
          <p:cNvPr id="340" name="Google Shape;340;p49"/>
          <p:cNvSpPr txBox="1">
            <a:spLocks noGrp="1"/>
          </p:cNvSpPr>
          <p:nvPr>
            <p:ph type="body" idx="2"/>
          </p:nvPr>
        </p:nvSpPr>
        <p:spPr>
          <a:xfrm>
            <a:off x="322711" y="1282932"/>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Design Outline</a:t>
            </a:r>
            <a:endParaRPr/>
          </a:p>
        </p:txBody>
      </p:sp>
      <p:pic>
        <p:nvPicPr>
          <p:cNvPr id="341" name="Google Shape;341;p49"/>
          <p:cNvPicPr preferRelativeResize="0"/>
          <p:nvPr/>
        </p:nvPicPr>
        <p:blipFill rotWithShape="1">
          <a:blip r:embed="rId3">
            <a:alphaModFix/>
          </a:blip>
          <a:srcRect/>
          <a:stretch/>
        </p:blipFill>
        <p:spPr>
          <a:xfrm>
            <a:off x="5119594" y="885173"/>
            <a:ext cx="2936386" cy="1967713"/>
          </a:xfrm>
          <a:prstGeom prst="rect">
            <a:avLst/>
          </a:prstGeom>
          <a:noFill/>
          <a:ln>
            <a:noFill/>
          </a:ln>
        </p:spPr>
      </p:pic>
      <p:pic>
        <p:nvPicPr>
          <p:cNvPr id="342" name="Google Shape;342;p49"/>
          <p:cNvPicPr preferRelativeResize="0"/>
          <p:nvPr/>
        </p:nvPicPr>
        <p:blipFill rotWithShape="1">
          <a:blip r:embed="rId4">
            <a:alphaModFix/>
          </a:blip>
          <a:srcRect/>
          <a:stretch/>
        </p:blipFill>
        <p:spPr>
          <a:xfrm>
            <a:off x="3955618" y="2852885"/>
            <a:ext cx="2879202" cy="1938962"/>
          </a:xfrm>
          <a:prstGeom prst="rect">
            <a:avLst/>
          </a:prstGeom>
          <a:noFill/>
          <a:ln>
            <a:noFill/>
          </a:ln>
        </p:spPr>
      </p:pic>
      <p:sp>
        <p:nvSpPr>
          <p:cNvPr id="343" name="Google Shape;343;p49"/>
          <p:cNvSpPr txBox="1">
            <a:spLocks noGrp="1"/>
          </p:cNvSpPr>
          <p:nvPr>
            <p:ph type="body" idx="3"/>
          </p:nvPr>
        </p:nvSpPr>
        <p:spPr>
          <a:xfrm>
            <a:off x="246510" y="4751905"/>
            <a:ext cx="3787500" cy="1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600"/>
              <a:buNone/>
            </a:pPr>
            <a:r>
              <a:rPr lang="vi"/>
              <a:t>2023-HX05 COS10025-Technology in an Indigenous Context</a:t>
            </a: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animEffect transition="in" filter="fade">
                                      <p:cBhvr>
                                        <p:cTn id="7" dur="1000"/>
                                        <p:tgtEl>
                                          <p:spTgt spid="339">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39">
                                            <p:txEl>
                                              <p:pRg st="1" end="1"/>
                                            </p:txEl>
                                          </p:spTgt>
                                        </p:tgtEl>
                                        <p:attrNameLst>
                                          <p:attrName>style.visibility</p:attrName>
                                        </p:attrNameLst>
                                      </p:cBhvr>
                                      <p:to>
                                        <p:strVal val="visible"/>
                                      </p:to>
                                    </p:set>
                                    <p:animEffect transition="in" filter="fade">
                                      <p:cBhvr>
                                        <p:cTn id="11" dur="1000"/>
                                        <p:tgtEl>
                                          <p:spTgt spid="339">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9">
                                            <p:txEl>
                                              <p:pRg st="2" end="2"/>
                                            </p:txEl>
                                          </p:spTgt>
                                        </p:tgtEl>
                                        <p:attrNameLst>
                                          <p:attrName>style.visibility</p:attrName>
                                        </p:attrNameLst>
                                      </p:cBhvr>
                                      <p:to>
                                        <p:strVal val="visible"/>
                                      </p:to>
                                    </p:set>
                                    <p:animEffect transition="in" filter="fade">
                                      <p:cBhvr>
                                        <p:cTn id="15" dur="1000"/>
                                        <p:tgtEl>
                                          <p:spTgt spid="339">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39">
                                            <p:txEl>
                                              <p:pRg st="3" end="3"/>
                                            </p:txEl>
                                          </p:spTgt>
                                        </p:tgtEl>
                                        <p:attrNameLst>
                                          <p:attrName>style.visibility</p:attrName>
                                        </p:attrNameLst>
                                      </p:cBhvr>
                                      <p:to>
                                        <p:strVal val="visible"/>
                                      </p:to>
                                    </p:set>
                                    <p:animEffect transition="in" filter="fade">
                                      <p:cBhvr>
                                        <p:cTn id="19" dur="1000"/>
                                        <p:tgtEl>
                                          <p:spTgt spid="339">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39">
                                            <p:txEl>
                                              <p:pRg st="4" end="4"/>
                                            </p:txEl>
                                          </p:spTgt>
                                        </p:tgtEl>
                                        <p:attrNameLst>
                                          <p:attrName>style.visibility</p:attrName>
                                        </p:attrNameLst>
                                      </p:cBhvr>
                                      <p:to>
                                        <p:strVal val="visible"/>
                                      </p:to>
                                    </p:set>
                                    <p:animEffect transition="in" filter="fade">
                                      <p:cBhvr>
                                        <p:cTn id="23" dur="1000"/>
                                        <p:tgtEl>
                                          <p:spTgt spid="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0"/>
          <p:cNvSpPr txBox="1">
            <a:spLocks noGrp="1"/>
          </p:cNvSpPr>
          <p:nvPr>
            <p:ph type="ctrTitle"/>
          </p:nvPr>
        </p:nvSpPr>
        <p:spPr>
          <a:xfrm>
            <a:off x="322710" y="337445"/>
            <a:ext cx="7265816" cy="807914"/>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4: Long-Term Operation and Maintenance </a:t>
            </a:r>
            <a:endParaRPr/>
          </a:p>
        </p:txBody>
      </p:sp>
      <p:sp>
        <p:nvSpPr>
          <p:cNvPr id="349" name="Google Shape;349;p50"/>
          <p:cNvSpPr txBox="1">
            <a:spLocks noGrp="1"/>
          </p:cNvSpPr>
          <p:nvPr>
            <p:ph type="subTitle" idx="1"/>
          </p:nvPr>
        </p:nvSpPr>
        <p:spPr>
          <a:xfrm>
            <a:off x="322711" y="2076121"/>
            <a:ext cx="7265815" cy="1727396"/>
          </a:xfrm>
          <a:prstGeom prst="rect">
            <a:avLst/>
          </a:prstGeom>
          <a:noFill/>
          <a:ln>
            <a:noFill/>
          </a:ln>
        </p:spPr>
        <p:txBody>
          <a:bodyPr spcFirstLastPara="1" wrap="square" lIns="68575" tIns="34275" rIns="68575" bIns="34275" anchor="t" anchorCtr="0">
            <a:spAutoFit/>
          </a:bodyPr>
          <a:lstStyle/>
          <a:p>
            <a:pPr marL="127000" lvl="0" indent="-127000" algn="l" rtl="0">
              <a:lnSpc>
                <a:spcPct val="100000"/>
              </a:lnSpc>
              <a:spcBef>
                <a:spcPts val="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Improved system performance</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Prolonged system lifespan</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Local empowerment and skill development</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Cost savings</a:t>
            </a:r>
            <a:endParaRPr dirty="0"/>
          </a:p>
          <a:p>
            <a:pPr marL="127000" lvl="0" indent="-1270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Sustainable energy access</a:t>
            </a:r>
            <a:endParaRPr dirty="0"/>
          </a:p>
          <a:p>
            <a:pPr marL="0" lvl="0" indent="0" algn="l" rtl="0">
              <a:lnSpc>
                <a:spcPct val="100000"/>
              </a:lnSpc>
              <a:spcBef>
                <a:spcPts val="800"/>
              </a:spcBef>
              <a:spcAft>
                <a:spcPts val="0"/>
              </a:spcAft>
              <a:buClr>
                <a:srgbClr val="000000"/>
              </a:buClr>
              <a:buSzPts val="900"/>
              <a:buNone/>
            </a:pPr>
            <a:endParaRPr dirty="0">
              <a:solidFill>
                <a:srgbClr val="002060"/>
              </a:solidFill>
              <a:latin typeface="Times New Roman"/>
              <a:ea typeface="Times New Roman"/>
              <a:cs typeface="Times New Roman"/>
              <a:sym typeface="Times New Roman"/>
            </a:endParaRPr>
          </a:p>
        </p:txBody>
      </p:sp>
      <p:sp>
        <p:nvSpPr>
          <p:cNvPr id="350" name="Google Shape;350;p50"/>
          <p:cNvSpPr txBox="1">
            <a:spLocks noGrp="1"/>
          </p:cNvSpPr>
          <p:nvPr>
            <p:ph type="body" idx="2"/>
          </p:nvPr>
        </p:nvSpPr>
        <p:spPr>
          <a:xfrm>
            <a:off x="322711" y="1565129"/>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Design Benefits</a:t>
            </a:r>
            <a:endParaRPr/>
          </a:p>
        </p:txBody>
      </p:sp>
      <p:sp>
        <p:nvSpPr>
          <p:cNvPr id="351" name="Google Shape;351;p50"/>
          <p:cNvSpPr txBox="1">
            <a:spLocks noGrp="1"/>
          </p:cNvSpPr>
          <p:nvPr>
            <p:ph type="body" idx="3"/>
          </p:nvPr>
        </p:nvSpPr>
        <p:spPr>
          <a:xfrm>
            <a:off x="322710" y="4751905"/>
            <a:ext cx="3787378" cy="18692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600"/>
              <a:buNone/>
            </a:pPr>
            <a:r>
              <a:rPr lang="vi"/>
              <a:t>2023-HX05 COS10025-Technology in an Indigenous Context</a:t>
            </a:r>
            <a:endParaRPr/>
          </a:p>
          <a:p>
            <a:pPr marL="0" lvl="0" indent="0" algn="l" rtl="0">
              <a:lnSpc>
                <a:spcPct val="90000"/>
              </a:lnSpc>
              <a:spcBef>
                <a:spcPts val="0"/>
              </a:spcBef>
              <a:spcAft>
                <a:spcPts val="0"/>
              </a:spcAft>
              <a:buClr>
                <a:schemeClr val="dk1"/>
              </a:buClr>
              <a:buSzPts val="600"/>
              <a:buNone/>
            </a:pPr>
            <a:endParaRPr/>
          </a:p>
        </p:txBody>
      </p:sp>
      <p:pic>
        <p:nvPicPr>
          <p:cNvPr id="352" name="Google Shape;352;p50"/>
          <p:cNvPicPr preferRelativeResize="0"/>
          <p:nvPr/>
        </p:nvPicPr>
        <p:blipFill rotWithShape="1">
          <a:blip r:embed="rId3">
            <a:alphaModFix/>
          </a:blip>
          <a:srcRect/>
          <a:stretch/>
        </p:blipFill>
        <p:spPr>
          <a:xfrm>
            <a:off x="4486638" y="1145359"/>
            <a:ext cx="2653995" cy="328195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 calcmode="lin" valueType="num">
                                      <p:cBhvr>
                                        <p:cTn id="7" dur="500" fill="hold"/>
                                        <p:tgtEl>
                                          <p:spTgt spid="34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4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49">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49">
                                            <p:txEl>
                                              <p:pRg st="1" end="1"/>
                                            </p:txEl>
                                          </p:spTgt>
                                        </p:tgtEl>
                                        <p:attrNameLst>
                                          <p:attrName>style.visibility</p:attrName>
                                        </p:attrNameLst>
                                      </p:cBhvr>
                                      <p:to>
                                        <p:strVal val="visible"/>
                                      </p:to>
                                    </p:set>
                                    <p:anim calcmode="lin" valueType="num">
                                      <p:cBhvr>
                                        <p:cTn id="12" dur="500" fill="hold"/>
                                        <p:tgtEl>
                                          <p:spTgt spid="34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49">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49">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49">
                                            <p:txEl>
                                              <p:pRg st="2" end="2"/>
                                            </p:txEl>
                                          </p:spTgt>
                                        </p:tgtEl>
                                        <p:attrNameLst>
                                          <p:attrName>style.visibility</p:attrName>
                                        </p:attrNameLst>
                                      </p:cBhvr>
                                      <p:to>
                                        <p:strVal val="visible"/>
                                      </p:to>
                                    </p:set>
                                    <p:anim calcmode="lin" valueType="num">
                                      <p:cBhvr>
                                        <p:cTn id="17" dur="500" fill="hold"/>
                                        <p:tgtEl>
                                          <p:spTgt spid="34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49">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49">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49">
                                            <p:txEl>
                                              <p:pRg st="3" end="3"/>
                                            </p:txEl>
                                          </p:spTgt>
                                        </p:tgtEl>
                                        <p:attrNameLst>
                                          <p:attrName>style.visibility</p:attrName>
                                        </p:attrNameLst>
                                      </p:cBhvr>
                                      <p:to>
                                        <p:strVal val="visible"/>
                                      </p:to>
                                    </p:set>
                                    <p:anim calcmode="lin" valueType="num">
                                      <p:cBhvr>
                                        <p:cTn id="22" dur="500" fill="hold"/>
                                        <p:tgtEl>
                                          <p:spTgt spid="349">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49">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49">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49">
                                            <p:txEl>
                                              <p:pRg st="4" end="4"/>
                                            </p:txEl>
                                          </p:spTgt>
                                        </p:tgtEl>
                                        <p:attrNameLst>
                                          <p:attrName>style.visibility</p:attrName>
                                        </p:attrNameLst>
                                      </p:cBhvr>
                                      <p:to>
                                        <p:strVal val="visible"/>
                                      </p:to>
                                    </p:set>
                                    <p:anim calcmode="lin" valueType="num">
                                      <p:cBhvr>
                                        <p:cTn id="27" dur="500" fill="hold"/>
                                        <p:tgtEl>
                                          <p:spTgt spid="349">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49">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3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1"/>
          <p:cNvSpPr txBox="1">
            <a:spLocks noGrp="1"/>
          </p:cNvSpPr>
          <p:nvPr>
            <p:ph type="ctrTitle"/>
          </p:nvPr>
        </p:nvSpPr>
        <p:spPr>
          <a:xfrm>
            <a:off x="322710" y="337445"/>
            <a:ext cx="7265816" cy="807914"/>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4: Long-Term Operation and Maintenance </a:t>
            </a:r>
            <a:endParaRPr/>
          </a:p>
        </p:txBody>
      </p:sp>
      <p:sp>
        <p:nvSpPr>
          <p:cNvPr id="358" name="Google Shape;358;p51"/>
          <p:cNvSpPr txBox="1">
            <a:spLocks noGrp="1"/>
          </p:cNvSpPr>
          <p:nvPr>
            <p:ph type="body" idx="2"/>
          </p:nvPr>
        </p:nvSpPr>
        <p:spPr>
          <a:xfrm>
            <a:off x="322711" y="1225041"/>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Estimation of the design budget</a:t>
            </a:r>
            <a:endParaRPr/>
          </a:p>
        </p:txBody>
      </p:sp>
      <p:graphicFrame>
        <p:nvGraphicFramePr>
          <p:cNvPr id="359" name="Google Shape;359;p51"/>
          <p:cNvGraphicFramePr/>
          <p:nvPr>
            <p:extLst>
              <p:ext uri="{D42A27DB-BD31-4B8C-83A1-F6EECF244321}">
                <p14:modId xmlns:p14="http://schemas.microsoft.com/office/powerpoint/2010/main" val="2292941131"/>
              </p:ext>
            </p:extLst>
          </p:nvPr>
        </p:nvGraphicFramePr>
        <p:xfrm>
          <a:off x="330145" y="1735564"/>
          <a:ext cx="6162000" cy="2683000"/>
        </p:xfrm>
        <a:graphic>
          <a:graphicData uri="http://schemas.openxmlformats.org/drawingml/2006/table">
            <a:tbl>
              <a:tblPr>
                <a:noFill/>
                <a:tableStyleId>{F238A717-8ADC-4364-8E14-091B270FEEF0}</a:tableStyleId>
              </a:tblPr>
              <a:tblGrid>
                <a:gridCol w="3081000">
                  <a:extLst>
                    <a:ext uri="{9D8B030D-6E8A-4147-A177-3AD203B41FA5}">
                      <a16:colId xmlns:a16="http://schemas.microsoft.com/office/drawing/2014/main" val="20000"/>
                    </a:ext>
                  </a:extLst>
                </a:gridCol>
                <a:gridCol w="3081000">
                  <a:extLst>
                    <a:ext uri="{9D8B030D-6E8A-4147-A177-3AD203B41FA5}">
                      <a16:colId xmlns:a16="http://schemas.microsoft.com/office/drawing/2014/main" val="20001"/>
                    </a:ext>
                  </a:extLst>
                </a:gridCol>
              </a:tblGrid>
              <a:tr h="306625">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Design component</a:t>
                      </a:r>
                      <a:endParaRPr sz="1200" b="1">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vi" sz="1200" b="1" i="0" u="none" strike="noStrike">
                          <a:solidFill>
                            <a:srgbClr val="002060"/>
                          </a:solidFill>
                          <a:latin typeface="Times New Roman"/>
                          <a:ea typeface="Times New Roman"/>
                          <a:cs typeface="Times New Roman"/>
                          <a:sym typeface="Times New Roman"/>
                        </a:rPr>
                        <a:t>Estimated cost</a:t>
                      </a:r>
                      <a:endParaRPr sz="1200" b="1">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0662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Community training and education</a:t>
                      </a:r>
                      <a:endParaRPr sz="120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$1000</a:t>
                      </a:r>
                      <a:endParaRPr sz="1200" dirty="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85500">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Local technicians and support network</a:t>
                      </a:r>
                      <a:endParaRPr sz="120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$1400</a:t>
                      </a:r>
                      <a:endParaRPr sz="1200" dirty="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5500">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Remote monitoring and diagnostic tools</a:t>
                      </a:r>
                      <a:endParaRPr sz="120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$10</a:t>
                      </a:r>
                      <a:r>
                        <a:rPr lang="en-US" sz="1200" b="0" i="0" u="none" strike="noStrike" dirty="0">
                          <a:solidFill>
                            <a:srgbClr val="002060"/>
                          </a:solidFill>
                          <a:latin typeface="Times New Roman"/>
                          <a:ea typeface="Times New Roman"/>
                          <a:cs typeface="Times New Roman"/>
                          <a:sym typeface="Times New Roman"/>
                        </a:rPr>
                        <a:t>0</a:t>
                      </a:r>
                      <a:r>
                        <a:rPr lang="vi" sz="1200" b="0" i="0" u="none" strike="noStrike" dirty="0">
                          <a:solidFill>
                            <a:srgbClr val="002060"/>
                          </a:solidFill>
                          <a:latin typeface="Times New Roman"/>
                          <a:ea typeface="Times New Roman"/>
                          <a:cs typeface="Times New Roman"/>
                          <a:sym typeface="Times New Roman"/>
                        </a:rPr>
                        <a:t>0</a:t>
                      </a:r>
                      <a:endParaRPr sz="1200" dirty="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85500">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Collaborative maintenance programs</a:t>
                      </a:r>
                      <a:endParaRPr sz="1200" dirty="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$800</a:t>
                      </a:r>
                      <a:endParaRPr sz="1200" dirty="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0662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Miscellaneous and Contingency</a:t>
                      </a:r>
                      <a:endParaRPr sz="120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$400</a:t>
                      </a:r>
                      <a:endParaRPr sz="1200" dirty="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06625">
                <a:tc>
                  <a:txBody>
                    <a:bodyPr/>
                    <a:lstStyle/>
                    <a:p>
                      <a:pPr marL="0" marR="0" lvl="0" indent="0" algn="l" rtl="0">
                        <a:spcBef>
                          <a:spcPts val="0"/>
                        </a:spcBef>
                        <a:spcAft>
                          <a:spcPts val="0"/>
                        </a:spcAft>
                        <a:buNone/>
                      </a:pPr>
                      <a:r>
                        <a:rPr lang="vi" sz="1200" b="0" i="0" u="none" strike="noStrike">
                          <a:solidFill>
                            <a:srgbClr val="002060"/>
                          </a:solidFill>
                          <a:latin typeface="Times New Roman"/>
                          <a:ea typeface="Times New Roman"/>
                          <a:cs typeface="Times New Roman"/>
                          <a:sym typeface="Times New Roman"/>
                        </a:rPr>
                        <a:t>Total estimated design budget</a:t>
                      </a:r>
                      <a:endParaRPr sz="120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vi" sz="1200" b="0" i="0" u="none" strike="noStrike" dirty="0">
                          <a:solidFill>
                            <a:srgbClr val="002060"/>
                          </a:solidFill>
                          <a:latin typeface="Times New Roman"/>
                          <a:ea typeface="Times New Roman"/>
                          <a:cs typeface="Times New Roman"/>
                          <a:sym typeface="Times New Roman"/>
                        </a:rPr>
                        <a:t>$4600</a:t>
                      </a:r>
                      <a:endParaRPr sz="1200" dirty="0">
                        <a:solidFill>
                          <a:srgbClr val="002060"/>
                        </a:solidFill>
                        <a:latin typeface="Times New Roman"/>
                        <a:ea typeface="Times New Roman"/>
                        <a:cs typeface="Times New Roman"/>
                        <a:sym typeface="Times New Roman"/>
                      </a:endParaRPr>
                    </a:p>
                  </a:txBody>
                  <a:tcPr marL="57150" marR="57150" marT="57150" marB="571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60" name="Google Shape;360;p51"/>
          <p:cNvSpPr/>
          <p:nvPr/>
        </p:nvSpPr>
        <p:spPr>
          <a:xfrm>
            <a:off x="2400300" y="1801416"/>
            <a:ext cx="9144000" cy="342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Open Sans Light"/>
              <a:ea typeface="Open Sans Light"/>
              <a:cs typeface="Open Sans Light"/>
              <a:sym typeface="Open Sans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wheel(1)">
                                      <p:cBhvr>
                                        <p:cTn id="7" dur="2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16380CC-D463-8990-7C7E-B189E4597F2B}"/>
              </a:ext>
            </a:extLst>
          </p:cNvPr>
          <p:cNvPicPr>
            <a:picLocks noChangeAspect="1"/>
          </p:cNvPicPr>
          <p:nvPr/>
        </p:nvPicPr>
        <p:blipFill rotWithShape="1">
          <a:blip r:embed="rId2"/>
          <a:srcRect l="35692" r="1858" b="3222"/>
          <a:stretch/>
        </p:blipFill>
        <p:spPr>
          <a:xfrm>
            <a:off x="180092" y="356088"/>
            <a:ext cx="7942828" cy="4431323"/>
          </a:xfrm>
          <a:prstGeom prst="rect">
            <a:avLst/>
          </a:prstGeom>
        </p:spPr>
      </p:pic>
      <p:sp>
        <p:nvSpPr>
          <p:cNvPr id="4" name="TextBox 3">
            <a:extLst>
              <a:ext uri="{FF2B5EF4-FFF2-40B4-BE49-F238E27FC236}">
                <a16:creationId xmlns:a16="http://schemas.microsoft.com/office/drawing/2014/main" id="{EBD7BB13-B6F5-2B64-6018-71393D4F2B02}"/>
              </a:ext>
            </a:extLst>
          </p:cNvPr>
          <p:cNvSpPr txBox="1"/>
          <p:nvPr/>
        </p:nvSpPr>
        <p:spPr>
          <a:xfrm flipH="1">
            <a:off x="213359" y="202199"/>
            <a:ext cx="1615441" cy="307777"/>
          </a:xfrm>
          <a:prstGeom prst="rect">
            <a:avLst/>
          </a:prstGeom>
          <a:noFill/>
        </p:spPr>
        <p:txBody>
          <a:bodyPr wrap="square" rtlCol="0">
            <a:spAutoFit/>
          </a:bodyPr>
          <a:lstStyle/>
          <a:p>
            <a:r>
              <a:rPr lang="en-US" b="1" dirty="0"/>
              <a:t>Our Website</a:t>
            </a:r>
          </a:p>
        </p:txBody>
      </p:sp>
    </p:spTree>
    <p:extLst>
      <p:ext uri="{BB962C8B-B14F-4D97-AF65-F5344CB8AC3E}">
        <p14:creationId xmlns:p14="http://schemas.microsoft.com/office/powerpoint/2010/main" val="2421094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C314-6FC9-F829-EF9A-B55486E440B6}"/>
              </a:ext>
            </a:extLst>
          </p:cNvPr>
          <p:cNvSpPr>
            <a:spLocks noGrp="1"/>
          </p:cNvSpPr>
          <p:nvPr>
            <p:ph type="ctrTitle"/>
          </p:nvPr>
        </p:nvSpPr>
        <p:spPr>
          <a:xfrm>
            <a:off x="322710" y="337445"/>
            <a:ext cx="7265816" cy="438551"/>
          </a:xfrm>
        </p:spPr>
        <p:txBody>
          <a:bodyPr/>
          <a:lstStyle/>
          <a:p>
            <a:r>
              <a:rPr lang="en-US" dirty="0"/>
              <a:t>REFERENCES</a:t>
            </a:r>
          </a:p>
        </p:txBody>
      </p:sp>
      <p:sp>
        <p:nvSpPr>
          <p:cNvPr id="4" name="Text Placeholder 3">
            <a:extLst>
              <a:ext uri="{FF2B5EF4-FFF2-40B4-BE49-F238E27FC236}">
                <a16:creationId xmlns:a16="http://schemas.microsoft.com/office/drawing/2014/main" id="{A49E6F69-D830-6341-C7B4-012865C4D780}"/>
              </a:ext>
            </a:extLst>
          </p:cNvPr>
          <p:cNvSpPr>
            <a:spLocks noGrp="1"/>
          </p:cNvSpPr>
          <p:nvPr>
            <p:ph type="body" idx="2"/>
          </p:nvPr>
        </p:nvSpPr>
        <p:spPr>
          <a:xfrm>
            <a:off x="322710" y="818940"/>
            <a:ext cx="7265815" cy="1752810"/>
          </a:xfrm>
        </p:spPr>
        <p:txBody>
          <a:bodyPr/>
          <a:lstStyle/>
          <a:p>
            <a:pPr marR="0"/>
            <a:r>
              <a:rPr lang="en-US" sz="1800" dirty="0">
                <a:latin typeface="Calibri" panose="020F0502020204030204" pitchFamily="34" charset="0"/>
              </a:rPr>
              <a:t>Sinha, S. and S. Chandel (2014). "Review of software tools for hybrid renewable energy systems." </a:t>
            </a:r>
            <a:r>
              <a:rPr lang="en-US" sz="1800" u="sng" dirty="0">
                <a:latin typeface="Calibri" panose="020F0502020204030204" pitchFamily="34" charset="0"/>
              </a:rPr>
              <a:t>Renewable and sustainable energy reviews </a:t>
            </a:r>
            <a:r>
              <a:rPr lang="en-US" sz="1800" b="1" u="sng" dirty="0">
                <a:latin typeface="Calibri" panose="020F0502020204030204" pitchFamily="34" charset="0"/>
              </a:rPr>
              <a:t>32: 192-205.</a:t>
            </a:r>
          </a:p>
          <a:p>
            <a:pPr marR="0"/>
            <a:r>
              <a:rPr lang="en-US" sz="1800" dirty="0">
                <a:latin typeface="Calibri" panose="020F0502020204030204" pitchFamily="34" charset="0"/>
              </a:rPr>
              <a:t>	</a:t>
            </a:r>
          </a:p>
          <a:p>
            <a:endParaRPr lang="en-US" dirty="0"/>
          </a:p>
        </p:txBody>
      </p:sp>
      <p:sp>
        <p:nvSpPr>
          <p:cNvPr id="5" name="Text Placeholder 4">
            <a:extLst>
              <a:ext uri="{FF2B5EF4-FFF2-40B4-BE49-F238E27FC236}">
                <a16:creationId xmlns:a16="http://schemas.microsoft.com/office/drawing/2014/main" id="{959F0112-872D-0D70-B0DA-74D681151FA5}"/>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1228869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ctrTitle"/>
          </p:nvPr>
        </p:nvSpPr>
        <p:spPr>
          <a:xfrm>
            <a:off x="477179" y="2089352"/>
            <a:ext cx="7265816" cy="438581"/>
          </a:xfrm>
          <a:prstGeom prst="rect">
            <a:avLst/>
          </a:prstGeom>
          <a:noFill/>
          <a:ln>
            <a:noFill/>
          </a:ln>
        </p:spPr>
        <p:txBody>
          <a:bodyPr spcFirstLastPara="1" wrap="square" lIns="68575" tIns="34275" rIns="68575" bIns="34275" anchor="t" anchorCtr="0">
            <a:spAutoFit/>
          </a:bodyPr>
          <a:lstStyle/>
          <a:p>
            <a:pPr marL="0" lvl="0" indent="0" algn="ctr" rtl="0">
              <a:lnSpc>
                <a:spcPct val="100000"/>
              </a:lnSpc>
              <a:spcBef>
                <a:spcPts val="0"/>
              </a:spcBef>
              <a:spcAft>
                <a:spcPts val="0"/>
              </a:spcAft>
              <a:buClr>
                <a:srgbClr val="000000"/>
              </a:buClr>
              <a:buSzPts val="2400"/>
              <a:buFont typeface="Barlow Light"/>
              <a:buNone/>
            </a:pPr>
            <a:r>
              <a:rPr lang="vi"/>
              <a:t>Thank you</a:t>
            </a:r>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ctrTitle"/>
          </p:nvPr>
        </p:nvSpPr>
        <p:spPr>
          <a:xfrm>
            <a:off x="192010" y="1099020"/>
            <a:ext cx="5364600" cy="438600"/>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0000"/>
              </a:buClr>
              <a:buSzPts val="2400"/>
              <a:buFont typeface="Barlow Light"/>
              <a:buNone/>
            </a:pPr>
            <a:r>
              <a:rPr lang="vi">
                <a:solidFill>
                  <a:srgbClr val="073763"/>
                </a:solidFill>
                <a:latin typeface="Times New Roman"/>
                <a:ea typeface="Times New Roman"/>
                <a:cs typeface="Times New Roman"/>
                <a:sym typeface="Times New Roman"/>
              </a:rPr>
              <a:t>Acknowledgement of Xuan Son </a:t>
            </a:r>
            <a:endParaRPr>
              <a:solidFill>
                <a:srgbClr val="073763"/>
              </a:solidFill>
              <a:latin typeface="Times New Roman"/>
              <a:ea typeface="Times New Roman"/>
              <a:cs typeface="Times New Roman"/>
              <a:sym typeface="Times New Roman"/>
            </a:endParaRPr>
          </a:p>
        </p:txBody>
      </p:sp>
      <p:sp>
        <p:nvSpPr>
          <p:cNvPr id="208" name="Google Shape;208;p35"/>
          <p:cNvSpPr txBox="1">
            <a:spLocks noGrp="1"/>
          </p:cNvSpPr>
          <p:nvPr>
            <p:ph type="subTitle" idx="3"/>
          </p:nvPr>
        </p:nvSpPr>
        <p:spPr>
          <a:xfrm>
            <a:off x="192000" y="1591339"/>
            <a:ext cx="5178600" cy="14391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SzPts val="1400"/>
              <a:buFont typeface="Arial"/>
              <a:buNone/>
            </a:pPr>
            <a:r>
              <a:rPr lang="vi" sz="1600" dirty="0">
                <a:solidFill>
                  <a:srgbClr val="073763"/>
                </a:solidFill>
                <a:latin typeface="Times New Roman"/>
                <a:ea typeface="Times New Roman"/>
                <a:cs typeface="Times New Roman"/>
                <a:sym typeface="Times New Roman"/>
              </a:rPr>
              <a:t>It is located approximately 80 km from Việt Trì City. The park covers an area of 15,048 hectares (37,180 acres), with more than 11,000 hectares (27,000 acres) of natural forests and 1,396 hectares (3,450 acres) of limestone-mountain forests. </a:t>
            </a:r>
            <a:endParaRPr sz="1600" dirty="0">
              <a:solidFill>
                <a:srgbClr val="073763"/>
              </a:solidFill>
              <a:latin typeface="Times New Roman"/>
              <a:ea typeface="Times New Roman"/>
              <a:cs typeface="Times New Roman"/>
              <a:sym typeface="Times New Roman"/>
            </a:endParaRPr>
          </a:p>
          <a:p>
            <a:pPr marL="0" lvl="0" indent="0" algn="l" rtl="0">
              <a:lnSpc>
                <a:spcPct val="100000"/>
              </a:lnSpc>
              <a:spcBef>
                <a:spcPts val="0"/>
              </a:spcBef>
              <a:spcAft>
                <a:spcPts val="0"/>
              </a:spcAft>
              <a:buClr>
                <a:srgbClr val="000000"/>
              </a:buClr>
              <a:buSzPts val="1400"/>
              <a:buNone/>
            </a:pPr>
            <a:endParaRPr dirty="0">
              <a:solidFill>
                <a:srgbClr val="073763"/>
              </a:solidFill>
              <a:latin typeface="Times New Roman"/>
              <a:ea typeface="Times New Roman"/>
              <a:cs typeface="Times New Roman"/>
              <a:sym typeface="Times New Roman"/>
            </a:endParaRPr>
          </a:p>
        </p:txBody>
      </p:sp>
      <p:pic>
        <p:nvPicPr>
          <p:cNvPr id="209" name="Google Shape;209;p35" descr="A field with a hut in the middle of a forest&#10;&#10;Description automatically generated"/>
          <p:cNvPicPr preferRelativeResize="0"/>
          <p:nvPr/>
        </p:nvPicPr>
        <p:blipFill rotWithShape="1">
          <a:blip r:embed="rId3">
            <a:alphaModFix/>
          </a:blip>
          <a:srcRect/>
          <a:stretch/>
        </p:blipFill>
        <p:spPr>
          <a:xfrm>
            <a:off x="5687356" y="337444"/>
            <a:ext cx="3456645" cy="3222999"/>
          </a:xfrm>
          <a:prstGeom prst="rect">
            <a:avLst/>
          </a:prstGeom>
          <a:noFill/>
          <a:ln>
            <a:noFill/>
          </a:ln>
        </p:spPr>
      </p:pic>
      <p:sp>
        <p:nvSpPr>
          <p:cNvPr id="210" name="Google Shape;210;p35"/>
          <p:cNvSpPr txBox="1">
            <a:spLocks noGrp="1"/>
          </p:cNvSpPr>
          <p:nvPr>
            <p:ph type="body" idx="2"/>
          </p:nvPr>
        </p:nvSpPr>
        <p:spPr>
          <a:xfrm>
            <a:off x="246510" y="4751905"/>
            <a:ext cx="3787500" cy="1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600"/>
              <a:buNone/>
            </a:pPr>
            <a:r>
              <a:rPr lang="vi"/>
              <a:t>2023-HX05 COS10025-Technology in an Indigenous Context</a:t>
            </a: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animEffect transition="in" filter="fade">
                                      <p:cBhvr>
                                        <p:cTn id="7" dur="1000"/>
                                        <p:tgtEl>
                                          <p:spTgt spid="208">
                                            <p:txEl>
                                              <p:pRg st="0" end="0"/>
                                            </p:txEl>
                                          </p:spTgt>
                                        </p:tgtEl>
                                      </p:cBhvr>
                                    </p:animEffect>
                                    <p:anim calcmode="lin" valueType="num">
                                      <p:cBhvr>
                                        <p:cTn id="8" dur="1000" fill="hold"/>
                                        <p:tgtEl>
                                          <p:spTgt spid="2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ctrTitle"/>
          </p:nvPr>
        </p:nvSpPr>
        <p:spPr>
          <a:xfrm>
            <a:off x="322710" y="793995"/>
            <a:ext cx="7265700" cy="438600"/>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0000"/>
              </a:buClr>
              <a:buSzPts val="2400"/>
              <a:buFont typeface="Barlow Light"/>
              <a:buNone/>
            </a:pPr>
            <a:r>
              <a:rPr lang="vi">
                <a:solidFill>
                  <a:srgbClr val="073763"/>
                </a:solidFill>
                <a:latin typeface="Times New Roman"/>
                <a:ea typeface="Times New Roman"/>
                <a:cs typeface="Times New Roman"/>
                <a:sym typeface="Times New Roman"/>
              </a:rPr>
              <a:t>Overview</a:t>
            </a:r>
            <a:endParaRPr>
              <a:solidFill>
                <a:srgbClr val="073763"/>
              </a:solidFill>
              <a:latin typeface="Times New Roman"/>
              <a:ea typeface="Times New Roman"/>
              <a:cs typeface="Times New Roman"/>
              <a:sym typeface="Times New Roman"/>
            </a:endParaRPr>
          </a:p>
        </p:txBody>
      </p:sp>
      <p:sp>
        <p:nvSpPr>
          <p:cNvPr id="216" name="Google Shape;216;p36"/>
          <p:cNvSpPr txBox="1">
            <a:spLocks noGrp="1"/>
          </p:cNvSpPr>
          <p:nvPr>
            <p:ph type="body" idx="2"/>
          </p:nvPr>
        </p:nvSpPr>
        <p:spPr>
          <a:xfrm>
            <a:off x="338400" y="1451650"/>
            <a:ext cx="3756000" cy="2830418"/>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200"/>
              <a:buNone/>
            </a:pPr>
            <a:r>
              <a:rPr lang="vi" sz="1500" b="0" dirty="0">
                <a:solidFill>
                  <a:srgbClr val="073763"/>
                </a:solidFill>
                <a:latin typeface="Times New Roman"/>
                <a:ea typeface="Times New Roman"/>
                <a:cs typeface="Times New Roman"/>
                <a:sym typeface="Times New Roman"/>
              </a:rPr>
              <a:t>The project aims to provide a sustainable energy system for Xuan Son, Phu Tho by harnessing solar energy. </a:t>
            </a:r>
            <a:endParaRPr sz="1500" b="0" dirty="0">
              <a:solidFill>
                <a:srgbClr val="073763"/>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1200"/>
              <a:buNone/>
            </a:pPr>
            <a:endParaRPr sz="1500" b="0" dirty="0">
              <a:solidFill>
                <a:srgbClr val="073763"/>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1200"/>
              <a:buNone/>
            </a:pPr>
            <a:r>
              <a:rPr lang="vi" sz="1500" b="0" dirty="0">
                <a:solidFill>
                  <a:srgbClr val="073763"/>
                </a:solidFill>
                <a:latin typeface="Times New Roman"/>
                <a:ea typeface="Times New Roman"/>
                <a:cs typeface="Times New Roman"/>
                <a:sym typeface="Times New Roman"/>
              </a:rPr>
              <a:t>The project addresses four key functions of the project:</a:t>
            </a:r>
            <a:endParaRPr sz="1500" b="0" dirty="0">
              <a:solidFill>
                <a:srgbClr val="073763"/>
              </a:solidFill>
              <a:latin typeface="Times New Roman"/>
              <a:ea typeface="Times New Roman"/>
              <a:cs typeface="Times New Roman"/>
              <a:sym typeface="Times New Roman"/>
            </a:endParaRPr>
          </a:p>
          <a:p>
            <a:pPr marL="457200" lvl="0" indent="-323850" algn="l" rtl="0">
              <a:lnSpc>
                <a:spcPct val="90000"/>
              </a:lnSpc>
              <a:spcBef>
                <a:spcPts val="0"/>
              </a:spcBef>
              <a:spcAft>
                <a:spcPts val="0"/>
              </a:spcAft>
              <a:buClr>
                <a:srgbClr val="073763"/>
              </a:buClr>
              <a:buSzPts val="1500"/>
              <a:buFont typeface="Times New Roman"/>
              <a:buChar char="●"/>
            </a:pPr>
            <a:r>
              <a:rPr lang="vi" sz="1500" b="0" dirty="0">
                <a:solidFill>
                  <a:srgbClr val="073763"/>
                </a:solidFill>
                <a:latin typeface="Times New Roman"/>
                <a:ea typeface="Times New Roman"/>
                <a:cs typeface="Times New Roman"/>
                <a:sym typeface="Times New Roman"/>
              </a:rPr>
              <a:t>Environmental inspections for the solar panels</a:t>
            </a:r>
            <a:endParaRPr sz="1500" b="0" dirty="0">
              <a:solidFill>
                <a:srgbClr val="073763"/>
              </a:solidFill>
              <a:latin typeface="Times New Roman"/>
              <a:ea typeface="Times New Roman"/>
              <a:cs typeface="Times New Roman"/>
              <a:sym typeface="Times New Roman"/>
            </a:endParaRPr>
          </a:p>
          <a:p>
            <a:pPr marL="457200" lvl="0" indent="-323850" algn="l" rtl="0">
              <a:lnSpc>
                <a:spcPct val="90000"/>
              </a:lnSpc>
              <a:spcBef>
                <a:spcPts val="0"/>
              </a:spcBef>
              <a:spcAft>
                <a:spcPts val="0"/>
              </a:spcAft>
              <a:buClr>
                <a:srgbClr val="073763"/>
              </a:buClr>
              <a:buSzPts val="1500"/>
              <a:buFont typeface="Times New Roman"/>
              <a:buChar char="●"/>
            </a:pPr>
            <a:r>
              <a:rPr lang="vi" sz="1500" b="0" dirty="0">
                <a:solidFill>
                  <a:srgbClr val="073763"/>
                </a:solidFill>
                <a:latin typeface="Times New Roman"/>
                <a:ea typeface="Times New Roman"/>
                <a:cs typeface="Times New Roman"/>
                <a:sym typeface="Times New Roman"/>
              </a:rPr>
              <a:t>Building the infrastructure</a:t>
            </a:r>
            <a:endParaRPr sz="1500" b="0" dirty="0">
              <a:solidFill>
                <a:srgbClr val="073763"/>
              </a:solidFill>
              <a:latin typeface="Times New Roman"/>
              <a:ea typeface="Times New Roman"/>
              <a:cs typeface="Times New Roman"/>
              <a:sym typeface="Times New Roman"/>
            </a:endParaRPr>
          </a:p>
          <a:p>
            <a:pPr marL="457200" lvl="0" indent="-323850" algn="l" rtl="0">
              <a:lnSpc>
                <a:spcPct val="90000"/>
              </a:lnSpc>
              <a:spcBef>
                <a:spcPts val="0"/>
              </a:spcBef>
              <a:spcAft>
                <a:spcPts val="0"/>
              </a:spcAft>
              <a:buClr>
                <a:srgbClr val="073763"/>
              </a:buClr>
              <a:buSzPts val="1500"/>
              <a:buFont typeface="Times New Roman"/>
              <a:buChar char="●"/>
            </a:pPr>
            <a:r>
              <a:rPr lang="vi" sz="1500" b="0" dirty="0">
                <a:solidFill>
                  <a:srgbClr val="073763"/>
                </a:solidFill>
                <a:latin typeface="Times New Roman"/>
                <a:ea typeface="Times New Roman"/>
                <a:cs typeface="Times New Roman"/>
                <a:sym typeface="Times New Roman"/>
              </a:rPr>
              <a:t>Optimising the system</a:t>
            </a:r>
            <a:endParaRPr sz="1500" b="0" dirty="0">
              <a:solidFill>
                <a:srgbClr val="073763"/>
              </a:solidFill>
              <a:latin typeface="Times New Roman"/>
              <a:ea typeface="Times New Roman"/>
              <a:cs typeface="Times New Roman"/>
              <a:sym typeface="Times New Roman"/>
            </a:endParaRPr>
          </a:p>
          <a:p>
            <a:pPr marL="457200" lvl="0" indent="-323850" algn="l" rtl="0">
              <a:lnSpc>
                <a:spcPct val="90000"/>
              </a:lnSpc>
              <a:spcBef>
                <a:spcPts val="0"/>
              </a:spcBef>
              <a:spcAft>
                <a:spcPts val="0"/>
              </a:spcAft>
              <a:buClr>
                <a:srgbClr val="073763"/>
              </a:buClr>
              <a:buSzPts val="1500"/>
              <a:buFont typeface="Times New Roman"/>
              <a:buChar char="●"/>
            </a:pPr>
            <a:r>
              <a:rPr lang="vi" sz="1500" b="0" dirty="0">
                <a:solidFill>
                  <a:srgbClr val="073763"/>
                </a:solidFill>
                <a:latin typeface="Times New Roman"/>
                <a:ea typeface="Times New Roman"/>
                <a:cs typeface="Times New Roman"/>
                <a:sym typeface="Times New Roman"/>
              </a:rPr>
              <a:t>Long-term maintenance</a:t>
            </a:r>
            <a:endParaRPr sz="1500" b="0" dirty="0">
              <a:solidFill>
                <a:srgbClr val="073763"/>
              </a:solidFill>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1200"/>
              <a:buNone/>
            </a:pPr>
            <a:endParaRPr sz="1500" b="0" dirty="0">
              <a:solidFill>
                <a:srgbClr val="073763"/>
              </a:solidFill>
              <a:latin typeface="Times New Roman"/>
              <a:ea typeface="Times New Roman"/>
              <a:cs typeface="Times New Roman"/>
              <a:sym typeface="Times New Roman"/>
            </a:endParaRPr>
          </a:p>
        </p:txBody>
      </p:sp>
      <p:pic>
        <p:nvPicPr>
          <p:cNvPr id="217" name="Google Shape;217;p36"/>
          <p:cNvPicPr preferRelativeResize="0"/>
          <p:nvPr/>
        </p:nvPicPr>
        <p:blipFill>
          <a:blip r:embed="rId3">
            <a:alphaModFix/>
          </a:blip>
          <a:stretch>
            <a:fillRect/>
          </a:stretch>
        </p:blipFill>
        <p:spPr>
          <a:xfrm>
            <a:off x="4110100" y="646250"/>
            <a:ext cx="3594424" cy="2945599"/>
          </a:xfrm>
          <a:prstGeom prst="rect">
            <a:avLst/>
          </a:prstGeom>
          <a:noFill/>
          <a:ln>
            <a:noFill/>
          </a:ln>
        </p:spPr>
      </p:pic>
      <p:sp>
        <p:nvSpPr>
          <p:cNvPr id="218" name="Google Shape;218;p36"/>
          <p:cNvSpPr txBox="1">
            <a:spLocks noGrp="1"/>
          </p:cNvSpPr>
          <p:nvPr>
            <p:ph type="body" idx="3"/>
          </p:nvPr>
        </p:nvSpPr>
        <p:spPr>
          <a:xfrm>
            <a:off x="246510" y="4751905"/>
            <a:ext cx="3787500" cy="1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600"/>
              <a:buNone/>
            </a:pPr>
            <a:r>
              <a:rPr lang="vi"/>
              <a:t>2023-HX05 COS10025-Technology in an Indigenous Context</a:t>
            </a: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animEffect transition="in" filter="fade">
                                      <p:cBhvr>
                                        <p:cTn id="7" dur="500"/>
                                        <p:tgtEl>
                                          <p:spTgt spid="21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6">
                                            <p:txEl>
                                              <p:pRg st="2" end="2"/>
                                            </p:txEl>
                                          </p:spTgt>
                                        </p:tgtEl>
                                        <p:attrNameLst>
                                          <p:attrName>style.visibility</p:attrName>
                                        </p:attrNameLst>
                                      </p:cBhvr>
                                      <p:to>
                                        <p:strVal val="visible"/>
                                      </p:to>
                                    </p:set>
                                    <p:animEffect transition="in" filter="fade">
                                      <p:cBhvr>
                                        <p:cTn id="11" dur="500"/>
                                        <p:tgtEl>
                                          <p:spTgt spid="216">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6">
                                            <p:txEl>
                                              <p:pRg st="3" end="3"/>
                                            </p:txEl>
                                          </p:spTgt>
                                        </p:tgtEl>
                                        <p:attrNameLst>
                                          <p:attrName>style.visibility</p:attrName>
                                        </p:attrNameLst>
                                      </p:cBhvr>
                                      <p:to>
                                        <p:strVal val="visible"/>
                                      </p:to>
                                    </p:set>
                                    <p:animEffect transition="in" filter="fade">
                                      <p:cBhvr>
                                        <p:cTn id="15" dur="500"/>
                                        <p:tgtEl>
                                          <p:spTgt spid="216">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6">
                                            <p:txEl>
                                              <p:pRg st="4" end="4"/>
                                            </p:txEl>
                                          </p:spTgt>
                                        </p:tgtEl>
                                        <p:attrNameLst>
                                          <p:attrName>style.visibility</p:attrName>
                                        </p:attrNameLst>
                                      </p:cBhvr>
                                      <p:to>
                                        <p:strVal val="visible"/>
                                      </p:to>
                                    </p:set>
                                    <p:animEffect transition="in" filter="fade">
                                      <p:cBhvr>
                                        <p:cTn id="19" dur="500"/>
                                        <p:tgtEl>
                                          <p:spTgt spid="216">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6">
                                            <p:txEl>
                                              <p:pRg st="5" end="5"/>
                                            </p:txEl>
                                          </p:spTgt>
                                        </p:tgtEl>
                                        <p:attrNameLst>
                                          <p:attrName>style.visibility</p:attrName>
                                        </p:attrNameLst>
                                      </p:cBhvr>
                                      <p:to>
                                        <p:strVal val="visible"/>
                                      </p:to>
                                    </p:set>
                                    <p:animEffect transition="in" filter="fade">
                                      <p:cBhvr>
                                        <p:cTn id="23" dur="500"/>
                                        <p:tgtEl>
                                          <p:spTgt spid="216">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6">
                                            <p:txEl>
                                              <p:pRg st="6" end="6"/>
                                            </p:txEl>
                                          </p:spTgt>
                                        </p:tgtEl>
                                        <p:attrNameLst>
                                          <p:attrName>style.visibility</p:attrName>
                                        </p:attrNameLst>
                                      </p:cBhvr>
                                      <p:to>
                                        <p:strVal val="visible"/>
                                      </p:to>
                                    </p:set>
                                    <p:animEffect transition="in" filter="fade">
                                      <p:cBhvr>
                                        <p:cTn id="27" dur="500"/>
                                        <p:tgtEl>
                                          <p:spTgt spid="2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ctrTitle"/>
          </p:nvPr>
        </p:nvSpPr>
        <p:spPr>
          <a:xfrm>
            <a:off x="322700" y="1962615"/>
            <a:ext cx="7265700" cy="438600"/>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0000"/>
              </a:buClr>
              <a:buSzPts val="2400"/>
              <a:buFont typeface="Barlow Light"/>
              <a:buNone/>
            </a:pPr>
            <a:r>
              <a:rPr lang="vi" dirty="0">
                <a:solidFill>
                  <a:srgbClr val="073763"/>
                </a:solidFill>
                <a:latin typeface="Times New Roman"/>
                <a:ea typeface="Times New Roman"/>
                <a:cs typeface="Times New Roman"/>
                <a:sym typeface="Times New Roman"/>
              </a:rPr>
              <a:t>Project Background</a:t>
            </a:r>
            <a:endParaRPr dirty="0">
              <a:solidFill>
                <a:srgbClr val="073763"/>
              </a:solidFill>
              <a:latin typeface="Times New Roman"/>
              <a:ea typeface="Times New Roman"/>
              <a:cs typeface="Times New Roman"/>
              <a:sym typeface="Times New Roman"/>
            </a:endParaRPr>
          </a:p>
        </p:txBody>
      </p:sp>
      <p:sp>
        <p:nvSpPr>
          <p:cNvPr id="224" name="Google Shape;224;p37"/>
          <p:cNvSpPr txBox="1">
            <a:spLocks noGrp="1"/>
          </p:cNvSpPr>
          <p:nvPr>
            <p:ph type="subTitle" idx="1"/>
          </p:nvPr>
        </p:nvSpPr>
        <p:spPr>
          <a:xfrm>
            <a:off x="322700" y="2401215"/>
            <a:ext cx="7415605" cy="2405244"/>
          </a:xfrm>
          <a:prstGeom prst="rect">
            <a:avLst/>
          </a:prstGeom>
          <a:noFill/>
          <a:ln>
            <a:noFill/>
          </a:ln>
        </p:spPr>
        <p:txBody>
          <a:bodyPr spcFirstLastPara="1" wrap="square" lIns="68575" tIns="34275" rIns="68575" bIns="34275" anchor="t" anchorCtr="0">
            <a:spAutoFit/>
          </a:bodyPr>
          <a:lstStyle/>
          <a:p>
            <a:pPr lvl="0" algn="just">
              <a:lnSpc>
                <a:spcPct val="115000"/>
              </a:lnSpc>
              <a:spcBef>
                <a:spcPts val="0"/>
              </a:spcBef>
              <a:buClr>
                <a:schemeClr val="dk1"/>
              </a:buClr>
              <a:buSzPts val="1100"/>
            </a:pPr>
            <a:r>
              <a:rPr lang="en-US" sz="1200" dirty="0" err="1">
                <a:solidFill>
                  <a:srgbClr val="073763"/>
                </a:solidFill>
                <a:latin typeface="Times New Roman"/>
                <a:ea typeface="Times New Roman"/>
                <a:cs typeface="Times New Roman"/>
                <a:sym typeface="Times New Roman"/>
              </a:rPr>
              <a:t>Phu</a:t>
            </a:r>
            <a:r>
              <a:rPr lang="en-US" sz="1200" dirty="0">
                <a:solidFill>
                  <a:srgbClr val="073763"/>
                </a:solidFill>
                <a:latin typeface="Times New Roman"/>
                <a:ea typeface="Times New Roman"/>
                <a:cs typeface="Times New Roman"/>
                <a:sym typeface="Times New Roman"/>
              </a:rPr>
              <a:t> Tho faces significant energy challenges due to their remoteness and limited access to reliable power sources.  Dependence on fossil fuels for electricity generation contributes to environmental degradation and a lack of energy security. The existing system does not work well due to being in a rural area, the system risks many problems, therefore, might affect the results of obtaining solar energy (Sinha and Chandel 2014). Also, the small-scale system is expected to function seamlessly in a decent condition, which Xuan Son is not idealistic. As a result, some issues were identified:</a:t>
            </a:r>
          </a:p>
          <a:p>
            <a:pPr lvl="0" algn="just">
              <a:lnSpc>
                <a:spcPct val="115000"/>
              </a:lnSpc>
              <a:spcBef>
                <a:spcPts val="0"/>
              </a:spcBef>
              <a:buClr>
                <a:schemeClr val="dk1"/>
              </a:buClr>
              <a:buSzPts val="1100"/>
            </a:pPr>
            <a:endParaRPr lang="en-US" sz="1200" dirty="0">
              <a:solidFill>
                <a:srgbClr val="073763"/>
              </a:solidFill>
              <a:latin typeface="Times New Roman"/>
              <a:ea typeface="Times New Roman"/>
              <a:cs typeface="Times New Roman"/>
              <a:sym typeface="Times New Roman"/>
            </a:endParaRPr>
          </a:p>
          <a:p>
            <a:pPr marL="171450" lvl="0" indent="-171450">
              <a:lnSpc>
                <a:spcPct val="115000"/>
              </a:lnSpc>
              <a:spcBef>
                <a:spcPts val="0"/>
              </a:spcBef>
              <a:buClr>
                <a:schemeClr val="dk1"/>
              </a:buClr>
              <a:buSzPts val="1100"/>
              <a:buFont typeface="Arial" panose="020B0604020202020204" pitchFamily="34" charset="0"/>
              <a:buChar char="•"/>
            </a:pPr>
            <a:r>
              <a:rPr lang="en-US" sz="1200" dirty="0">
                <a:solidFill>
                  <a:srgbClr val="073763"/>
                </a:solidFill>
                <a:latin typeface="Times New Roman"/>
                <a:ea typeface="Times New Roman"/>
                <a:cs typeface="Times New Roman"/>
                <a:sym typeface="Times New Roman"/>
              </a:rPr>
              <a:t>Xuan Son is home to a national forest, which make solar panels placement might be concerning</a:t>
            </a:r>
          </a:p>
          <a:p>
            <a:pPr marL="171450" lvl="0" indent="-171450">
              <a:lnSpc>
                <a:spcPct val="115000"/>
              </a:lnSpc>
              <a:spcBef>
                <a:spcPts val="0"/>
              </a:spcBef>
              <a:buClr>
                <a:schemeClr val="dk1"/>
              </a:buClr>
              <a:buSzPts val="1100"/>
              <a:buFont typeface="Arial" panose="020B0604020202020204" pitchFamily="34" charset="0"/>
              <a:buChar char="•"/>
            </a:pPr>
            <a:r>
              <a:rPr lang="en-US" sz="1200" dirty="0">
                <a:solidFill>
                  <a:srgbClr val="073763"/>
                </a:solidFill>
                <a:latin typeface="Times New Roman"/>
                <a:ea typeface="Times New Roman"/>
                <a:cs typeface="Times New Roman"/>
                <a:sym typeface="Times New Roman"/>
              </a:rPr>
              <a:t>Located in a mountainous area, arising the issue of connectivity</a:t>
            </a:r>
          </a:p>
          <a:p>
            <a:pPr marL="171450" lvl="0" indent="-171450">
              <a:lnSpc>
                <a:spcPct val="115000"/>
              </a:lnSpc>
              <a:spcBef>
                <a:spcPts val="0"/>
              </a:spcBef>
              <a:buClr>
                <a:schemeClr val="dk1"/>
              </a:buClr>
              <a:buSzPts val="1100"/>
              <a:buFont typeface="Arial" panose="020B0604020202020204" pitchFamily="34" charset="0"/>
              <a:buChar char="•"/>
            </a:pPr>
            <a:r>
              <a:rPr lang="en-US" sz="1200" dirty="0">
                <a:solidFill>
                  <a:srgbClr val="073763"/>
                </a:solidFill>
                <a:latin typeface="Times New Roman"/>
                <a:ea typeface="Times New Roman"/>
                <a:cs typeface="Times New Roman"/>
                <a:sym typeface="Times New Roman"/>
              </a:rPr>
              <a:t>The project could be not maximized, leads to energy wastage and low efficiency</a:t>
            </a:r>
          </a:p>
          <a:p>
            <a:pPr marL="171450" lvl="0" indent="-171450">
              <a:lnSpc>
                <a:spcPct val="115000"/>
              </a:lnSpc>
              <a:spcBef>
                <a:spcPts val="0"/>
              </a:spcBef>
              <a:buClr>
                <a:schemeClr val="dk1"/>
              </a:buClr>
              <a:buSzPts val="1100"/>
              <a:buFont typeface="Arial" panose="020B0604020202020204" pitchFamily="34" charset="0"/>
              <a:buChar char="•"/>
            </a:pPr>
            <a:r>
              <a:rPr lang="en-US" sz="1200" dirty="0">
                <a:solidFill>
                  <a:srgbClr val="073763"/>
                </a:solidFill>
                <a:latin typeface="Times New Roman"/>
                <a:ea typeface="Times New Roman"/>
                <a:cs typeface="Times New Roman"/>
                <a:sym typeface="Times New Roman"/>
              </a:rPr>
              <a:t>The system could experience low lifespan, as well as reduced reliability without proper maintenance</a:t>
            </a:r>
          </a:p>
        </p:txBody>
      </p:sp>
      <p:pic>
        <p:nvPicPr>
          <p:cNvPr id="225" name="Google Shape;225;p37"/>
          <p:cNvPicPr preferRelativeResize="0"/>
          <p:nvPr/>
        </p:nvPicPr>
        <p:blipFill rotWithShape="1">
          <a:blip r:embed="rId3">
            <a:alphaModFix/>
          </a:blip>
          <a:srcRect b="15461"/>
          <a:stretch/>
        </p:blipFill>
        <p:spPr>
          <a:xfrm>
            <a:off x="322700" y="155725"/>
            <a:ext cx="7362975" cy="1806890"/>
          </a:xfrm>
          <a:prstGeom prst="rect">
            <a:avLst/>
          </a:prstGeom>
          <a:noFill/>
          <a:ln>
            <a:noFill/>
          </a:ln>
        </p:spPr>
      </p:pic>
      <p:sp>
        <p:nvSpPr>
          <p:cNvPr id="226" name="Google Shape;226;p37"/>
          <p:cNvSpPr txBox="1">
            <a:spLocks noGrp="1"/>
          </p:cNvSpPr>
          <p:nvPr>
            <p:ph type="body" idx="3"/>
          </p:nvPr>
        </p:nvSpPr>
        <p:spPr>
          <a:xfrm>
            <a:off x="322700" y="4894325"/>
            <a:ext cx="3787500" cy="1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600"/>
              <a:buNone/>
            </a:pPr>
            <a:r>
              <a:rPr lang="vi" dirty="0"/>
              <a:t>2023-HX05 COS10025-Technology in an Indigenous Context</a:t>
            </a:r>
            <a:endParaRPr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animEffect transition="in" filter="barn(inVertical)">
                                      <p:cBhvr>
                                        <p:cTn id="7" dur="1000"/>
                                        <p:tgtEl>
                                          <p:spTgt spid="2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4">
                                            <p:txEl>
                                              <p:pRg st="2" end="2"/>
                                            </p:txEl>
                                          </p:spTgt>
                                        </p:tgtEl>
                                        <p:attrNameLst>
                                          <p:attrName>style.visibility</p:attrName>
                                        </p:attrNameLst>
                                      </p:cBhvr>
                                      <p:to>
                                        <p:strVal val="visible"/>
                                      </p:to>
                                    </p:set>
                                    <p:animEffect transition="in" filter="barn(inVertical)">
                                      <p:cBhvr>
                                        <p:cTn id="12" dur="1000"/>
                                        <p:tgtEl>
                                          <p:spTgt spid="2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4">
                                            <p:txEl>
                                              <p:pRg st="3" end="3"/>
                                            </p:txEl>
                                          </p:spTgt>
                                        </p:tgtEl>
                                        <p:attrNameLst>
                                          <p:attrName>style.visibility</p:attrName>
                                        </p:attrNameLst>
                                      </p:cBhvr>
                                      <p:to>
                                        <p:strVal val="visible"/>
                                      </p:to>
                                    </p:set>
                                    <p:animEffect transition="in" filter="barn(inVertical)">
                                      <p:cBhvr>
                                        <p:cTn id="17" dur="1000"/>
                                        <p:tgtEl>
                                          <p:spTgt spid="2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24">
                                            <p:txEl>
                                              <p:pRg st="4" end="4"/>
                                            </p:txEl>
                                          </p:spTgt>
                                        </p:tgtEl>
                                        <p:attrNameLst>
                                          <p:attrName>style.visibility</p:attrName>
                                        </p:attrNameLst>
                                      </p:cBhvr>
                                      <p:to>
                                        <p:strVal val="visible"/>
                                      </p:to>
                                    </p:set>
                                    <p:animEffect transition="in" filter="barn(inVertical)">
                                      <p:cBhvr>
                                        <p:cTn id="22" dur="1000"/>
                                        <p:tgtEl>
                                          <p:spTgt spid="2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24">
                                            <p:txEl>
                                              <p:pRg st="5" end="5"/>
                                            </p:txEl>
                                          </p:spTgt>
                                        </p:tgtEl>
                                        <p:attrNameLst>
                                          <p:attrName>style.visibility</p:attrName>
                                        </p:attrNameLst>
                                      </p:cBhvr>
                                      <p:to>
                                        <p:strVal val="visible"/>
                                      </p:to>
                                    </p:set>
                                    <p:animEffect transition="in" filter="barn(inVertical)">
                                      <p:cBhvr>
                                        <p:cTn id="27" dur="1000"/>
                                        <p:tgtEl>
                                          <p:spTgt spid="22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ctrTitle"/>
          </p:nvPr>
        </p:nvSpPr>
        <p:spPr>
          <a:xfrm>
            <a:off x="246510" y="290218"/>
            <a:ext cx="7265700" cy="438600"/>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0000"/>
              </a:buClr>
              <a:buSzPts val="2400"/>
              <a:buFont typeface="Barlow Light"/>
              <a:buNone/>
            </a:pPr>
            <a:r>
              <a:rPr lang="vi" dirty="0">
                <a:solidFill>
                  <a:srgbClr val="073763"/>
                </a:solidFill>
                <a:latin typeface="Times New Roman"/>
                <a:ea typeface="Times New Roman"/>
                <a:cs typeface="Times New Roman"/>
                <a:sym typeface="Times New Roman"/>
              </a:rPr>
              <a:t>Project Scope</a:t>
            </a:r>
            <a:endParaRPr dirty="0">
              <a:solidFill>
                <a:srgbClr val="073763"/>
              </a:solidFill>
              <a:latin typeface="Times New Roman"/>
              <a:ea typeface="Times New Roman"/>
              <a:cs typeface="Times New Roman"/>
              <a:sym typeface="Times New Roman"/>
            </a:endParaRPr>
          </a:p>
        </p:txBody>
      </p:sp>
      <p:sp>
        <p:nvSpPr>
          <p:cNvPr id="232" name="Google Shape;232;p38"/>
          <p:cNvSpPr txBox="1">
            <a:spLocks noGrp="1"/>
          </p:cNvSpPr>
          <p:nvPr>
            <p:ph type="subTitle" idx="1"/>
          </p:nvPr>
        </p:nvSpPr>
        <p:spPr>
          <a:xfrm>
            <a:off x="322700" y="1450200"/>
            <a:ext cx="4355400" cy="253885"/>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0000"/>
              </a:buClr>
              <a:buSzPts val="900"/>
              <a:buNone/>
            </a:pPr>
            <a:r>
              <a:rPr lang="en-US" sz="1200">
                <a:solidFill>
                  <a:srgbClr val="073763"/>
                </a:solidFill>
                <a:latin typeface="Times New Roman"/>
                <a:ea typeface="Times New Roman"/>
                <a:cs typeface="Times New Roman"/>
                <a:sym typeface="Times New Roman"/>
              </a:rPr>
              <a:t>  </a:t>
            </a:r>
            <a:endParaRPr sz="1200" dirty="0">
              <a:solidFill>
                <a:srgbClr val="073763"/>
              </a:solidFill>
              <a:latin typeface="Times New Roman"/>
              <a:ea typeface="Times New Roman"/>
              <a:cs typeface="Times New Roman"/>
              <a:sym typeface="Times New Roman"/>
            </a:endParaRPr>
          </a:p>
        </p:txBody>
      </p:sp>
      <p:pic>
        <p:nvPicPr>
          <p:cNvPr id="233" name="Google Shape;233;p38"/>
          <p:cNvPicPr preferRelativeResize="0"/>
          <p:nvPr/>
        </p:nvPicPr>
        <p:blipFill>
          <a:blip r:embed="rId3">
            <a:alphaModFix/>
          </a:blip>
          <a:stretch>
            <a:fillRect/>
          </a:stretch>
        </p:blipFill>
        <p:spPr>
          <a:xfrm>
            <a:off x="4894700" y="1063124"/>
            <a:ext cx="3664774" cy="3017251"/>
          </a:xfrm>
          <a:prstGeom prst="rect">
            <a:avLst/>
          </a:prstGeom>
          <a:noFill/>
          <a:ln>
            <a:noFill/>
          </a:ln>
        </p:spPr>
      </p:pic>
      <p:sp>
        <p:nvSpPr>
          <p:cNvPr id="234" name="Google Shape;234;p38"/>
          <p:cNvSpPr txBox="1">
            <a:spLocks noGrp="1"/>
          </p:cNvSpPr>
          <p:nvPr>
            <p:ph type="body" idx="3"/>
          </p:nvPr>
        </p:nvSpPr>
        <p:spPr>
          <a:xfrm>
            <a:off x="246510" y="4804674"/>
            <a:ext cx="3787500" cy="1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600"/>
              <a:buNone/>
            </a:pPr>
            <a:r>
              <a:rPr lang="vi" dirty="0"/>
              <a:t>2023-HX05 COS10025-Technology in an Indigenous Context</a:t>
            </a:r>
            <a:endParaRPr dirty="0"/>
          </a:p>
        </p:txBody>
      </p:sp>
      <p:sp>
        <p:nvSpPr>
          <p:cNvPr id="3" name="TextBox 2">
            <a:extLst>
              <a:ext uri="{FF2B5EF4-FFF2-40B4-BE49-F238E27FC236}">
                <a16:creationId xmlns:a16="http://schemas.microsoft.com/office/drawing/2014/main" id="{5FB6E8AF-81B3-E7E5-E1A8-6976A027D8EF}"/>
              </a:ext>
            </a:extLst>
          </p:cNvPr>
          <p:cNvSpPr txBox="1"/>
          <p:nvPr/>
        </p:nvSpPr>
        <p:spPr>
          <a:xfrm>
            <a:off x="322700" y="781587"/>
            <a:ext cx="4572000" cy="3970318"/>
          </a:xfrm>
          <a:prstGeom prst="rect">
            <a:avLst/>
          </a:prstGeom>
          <a:noFill/>
        </p:spPr>
        <p:txBody>
          <a:bodyPr wrap="square">
            <a:spAutoFit/>
          </a:bodyPr>
          <a:lstStyle/>
          <a:p>
            <a:r>
              <a:rPr lang="en-US" b="1" dirty="0">
                <a:solidFill>
                  <a:srgbClr val="002060"/>
                </a:solidFill>
                <a:latin typeface="Times New Roman" panose="02020603050405020304" pitchFamily="18" charset="0"/>
                <a:cs typeface="Times New Roman" panose="02020603050405020304" pitchFamily="18" charset="0"/>
              </a:rPr>
              <a:t>Project Goals and Objectives:</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Address different sides of the project</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Calculate the expected budget</a:t>
            </a:r>
          </a:p>
          <a:p>
            <a:r>
              <a:rPr lang="en-US" b="1" dirty="0">
                <a:solidFill>
                  <a:srgbClr val="002060"/>
                </a:solidFill>
                <a:latin typeface="Times New Roman" panose="02020603050405020304" pitchFamily="18" charset="0"/>
                <a:cs typeface="Times New Roman" panose="02020603050405020304" pitchFamily="18" charset="0"/>
              </a:rPr>
              <a:t>In this project we are expected to provide the following:</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 prototype</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Estimated budget</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Material to accompany the solutions</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Impact of the solutions</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Detailed outline of the solutions</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Efficiency of the solutions</a:t>
            </a:r>
          </a:p>
          <a:p>
            <a:r>
              <a:rPr lang="en-US" b="1" dirty="0">
                <a:solidFill>
                  <a:srgbClr val="002060"/>
                </a:solidFill>
                <a:latin typeface="Times New Roman" panose="02020603050405020304" pitchFamily="18" charset="0"/>
                <a:cs typeface="Times New Roman" panose="02020603050405020304" pitchFamily="18" charset="0"/>
              </a:rPr>
              <a:t>The solutions developed are required to follow the following aspects:</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Environmental preservation</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Efficiency and longevity of the system</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Affordability</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Sustainable livelihood</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Sustainable energy access</a:t>
            </a:r>
          </a:p>
          <a:p>
            <a:pPr marL="285750" indent="-285750">
              <a:buFont typeface="Arial" panose="020B0604020202020204" pitchFamily="34" charset="0"/>
              <a:buChar char="•"/>
            </a:pPr>
            <a:r>
              <a:rPr lang="en-US" dirty="0">
                <a:solidFill>
                  <a:srgbClr val="002060"/>
                </a:solidFill>
                <a:latin typeface="Times New Roman" panose="02020603050405020304" pitchFamily="18" charset="0"/>
                <a:cs typeface="Times New Roman" panose="02020603050405020304" pitchFamily="18" charset="0"/>
              </a:rPr>
              <a:t>Knowledge for the community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fade">
                                      <p:cBhvr>
                                        <p:cTn id="7" dur="1000"/>
                                        <p:tgtEl>
                                          <p:spTgt spid="232">
                                            <p:txEl>
                                              <p:pRg st="0" end="0"/>
                                            </p:txEl>
                                          </p:spTgt>
                                        </p:tgtEl>
                                      </p:cBhvr>
                                    </p:animEffect>
                                    <p:anim calcmode="lin" valueType="num">
                                      <p:cBhvr>
                                        <p:cTn id="8" dur="10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00"/>
                                        <p:tgtEl>
                                          <p:spTgt spid="3">
                                            <p:txEl>
                                              <p:pRg st="1" end="1"/>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fade">
                                      <p:cBhvr>
                                        <p:cTn id="53" dur="1000"/>
                                        <p:tgtEl>
                                          <p:spTgt spid="3">
                                            <p:txEl>
                                              <p:pRg st="11" end="11"/>
                                            </p:txEl>
                                          </p:spTgt>
                                        </p:tgtEl>
                                      </p:cBhvr>
                                    </p:animEffect>
                                    <p:anim calcmode="lin" valueType="num">
                                      <p:cBhvr>
                                        <p:cTn id="54"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12" end="12"/>
                                            </p:txEl>
                                          </p:spTgt>
                                        </p:tgtEl>
                                        <p:attrNameLst>
                                          <p:attrName>style.visibility</p:attrName>
                                        </p:attrNameLst>
                                      </p:cBhvr>
                                      <p:to>
                                        <p:strVal val="visible"/>
                                      </p:to>
                                    </p:set>
                                    <p:animEffect transition="in" filter="fade">
                                      <p:cBhvr>
                                        <p:cTn id="58" dur="1000"/>
                                        <p:tgtEl>
                                          <p:spTgt spid="3">
                                            <p:txEl>
                                              <p:pRg st="12" end="12"/>
                                            </p:txEl>
                                          </p:spTgt>
                                        </p:tgtEl>
                                      </p:cBhvr>
                                    </p:animEffect>
                                    <p:anim calcmode="lin" valueType="num">
                                      <p:cBhvr>
                                        <p:cTn id="59"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Effect transition="in" filter="fade">
                                      <p:cBhvr>
                                        <p:cTn id="63" dur="1000"/>
                                        <p:tgtEl>
                                          <p:spTgt spid="3">
                                            <p:txEl>
                                              <p:pRg st="13" end="13"/>
                                            </p:txEl>
                                          </p:spTgt>
                                        </p:tgtEl>
                                      </p:cBhvr>
                                    </p:animEffect>
                                    <p:anim calcmode="lin" valueType="num">
                                      <p:cBhvr>
                                        <p:cTn id="64"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animEffect transition="in" filter="fade">
                                      <p:cBhvr>
                                        <p:cTn id="68" dur="1000"/>
                                        <p:tgtEl>
                                          <p:spTgt spid="3">
                                            <p:txEl>
                                              <p:pRg st="14" end="14"/>
                                            </p:txEl>
                                          </p:spTgt>
                                        </p:tgtEl>
                                      </p:cBhvr>
                                    </p:animEffect>
                                    <p:anim calcmode="lin" valueType="num">
                                      <p:cBhvr>
                                        <p:cTn id="69"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3">
                                            <p:txEl>
                                              <p:pRg st="15" end="15"/>
                                            </p:txEl>
                                          </p:spTgt>
                                        </p:tgtEl>
                                        <p:attrNameLst>
                                          <p:attrName>style.visibility</p:attrName>
                                        </p:attrNameLst>
                                      </p:cBhvr>
                                      <p:to>
                                        <p:strVal val="visible"/>
                                      </p:to>
                                    </p:set>
                                    <p:animEffect transition="in" filter="fade">
                                      <p:cBhvr>
                                        <p:cTn id="73" dur="1000"/>
                                        <p:tgtEl>
                                          <p:spTgt spid="3">
                                            <p:txEl>
                                              <p:pRg st="15" end="15"/>
                                            </p:txEl>
                                          </p:spTgt>
                                        </p:tgtEl>
                                      </p:cBhvr>
                                    </p:animEffect>
                                    <p:anim calcmode="lin" valueType="num">
                                      <p:cBhvr>
                                        <p:cTn id="74"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
                                            <p:txEl>
                                              <p:pRg st="16" end="16"/>
                                            </p:txEl>
                                          </p:spTgt>
                                        </p:tgtEl>
                                        <p:attrNameLst>
                                          <p:attrName>style.visibility</p:attrName>
                                        </p:attrNameLst>
                                      </p:cBhvr>
                                      <p:to>
                                        <p:strVal val="visible"/>
                                      </p:to>
                                    </p:set>
                                    <p:animEffect transition="in" filter="fade">
                                      <p:cBhvr>
                                        <p:cTn id="78" dur="1000"/>
                                        <p:tgtEl>
                                          <p:spTgt spid="3">
                                            <p:txEl>
                                              <p:pRg st="16" end="16"/>
                                            </p:txEl>
                                          </p:spTgt>
                                        </p:tgtEl>
                                      </p:cBhvr>
                                    </p:animEffect>
                                    <p:anim calcmode="lin" valueType="num">
                                      <p:cBhvr>
                                        <p:cTn id="79"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ctrTitle"/>
          </p:nvPr>
        </p:nvSpPr>
        <p:spPr>
          <a:xfrm>
            <a:off x="322710" y="337445"/>
            <a:ext cx="7265816" cy="438581"/>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1: Environmental Inspections </a:t>
            </a:r>
            <a:endParaRPr/>
          </a:p>
        </p:txBody>
      </p:sp>
      <p:sp>
        <p:nvSpPr>
          <p:cNvPr id="241" name="Google Shape;241;p39"/>
          <p:cNvSpPr txBox="1">
            <a:spLocks noGrp="1"/>
          </p:cNvSpPr>
          <p:nvPr>
            <p:ph type="subTitle" idx="1"/>
          </p:nvPr>
        </p:nvSpPr>
        <p:spPr>
          <a:xfrm>
            <a:off x="322575" y="1216250"/>
            <a:ext cx="7533600" cy="1351800"/>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1400"/>
              <a:buNone/>
            </a:pPr>
            <a:r>
              <a:rPr lang="vi" sz="1400" b="0" i="0" u="none" strike="noStrike" dirty="0">
                <a:solidFill>
                  <a:srgbClr val="002060"/>
                </a:solidFill>
                <a:latin typeface="Times New Roman"/>
                <a:ea typeface="Times New Roman"/>
                <a:cs typeface="Times New Roman"/>
                <a:sym typeface="Times New Roman"/>
              </a:rPr>
              <a:t>Challenges of Phu Tho terrain and </a:t>
            </a:r>
            <a:r>
              <a:rPr lang="vi" sz="1400" dirty="0">
                <a:solidFill>
                  <a:srgbClr val="002060"/>
                </a:solidFill>
                <a:latin typeface="Times New Roman"/>
                <a:ea typeface="Times New Roman"/>
                <a:cs typeface="Times New Roman"/>
                <a:sym typeface="Times New Roman"/>
              </a:rPr>
              <a:t>environments: </a:t>
            </a:r>
            <a:endParaRPr dirty="0"/>
          </a:p>
          <a:p>
            <a:pPr marL="215900" lvl="0" indent="-215900" algn="l" rtl="0">
              <a:lnSpc>
                <a:spcPct val="100000"/>
              </a:lnSpc>
              <a:spcBef>
                <a:spcPts val="800"/>
              </a:spcBef>
              <a:spcAft>
                <a:spcPts val="0"/>
              </a:spcAft>
              <a:buClr>
                <a:srgbClr val="002060"/>
              </a:buClr>
              <a:buSzPts val="1400"/>
              <a:buFont typeface="Arial"/>
              <a:buChar char="•"/>
            </a:pPr>
            <a:r>
              <a:rPr lang="vi" sz="1400" dirty="0">
                <a:solidFill>
                  <a:srgbClr val="002060"/>
                </a:solidFill>
                <a:latin typeface="Times New Roman"/>
                <a:ea typeface="Times New Roman"/>
                <a:cs typeface="Times New Roman"/>
                <a:sym typeface="Times New Roman"/>
              </a:rPr>
              <a:t>A </a:t>
            </a:r>
            <a:r>
              <a:rPr lang="vi" sz="1400" b="0" i="0" u="none" strike="noStrike" dirty="0">
                <a:solidFill>
                  <a:srgbClr val="002060"/>
                </a:solidFill>
                <a:latin typeface="Times New Roman"/>
                <a:ea typeface="Times New Roman"/>
                <a:cs typeface="Times New Roman"/>
                <a:sym typeface="Times New Roman"/>
              </a:rPr>
              <a:t>lack understanding of environmental impacts and rugged mountainous terrain.</a:t>
            </a:r>
            <a:endParaRPr dirty="0"/>
          </a:p>
          <a:p>
            <a:pPr marL="215900" lvl="0" indent="-215900" algn="l" rtl="0">
              <a:lnSpc>
                <a:spcPct val="100000"/>
              </a:lnSpc>
              <a:spcBef>
                <a:spcPts val="800"/>
              </a:spcBef>
              <a:spcAft>
                <a:spcPts val="0"/>
              </a:spcAft>
              <a:buClr>
                <a:srgbClr val="002060"/>
              </a:buClr>
              <a:buSzPts val="1400"/>
              <a:buFont typeface="Arial"/>
              <a:buChar char="•"/>
            </a:pPr>
            <a:r>
              <a:rPr lang="vi" sz="1400" b="0" i="0" u="none" strike="noStrike" dirty="0">
                <a:solidFill>
                  <a:srgbClr val="002060"/>
                </a:solidFill>
                <a:latin typeface="Times New Roman"/>
                <a:ea typeface="Times New Roman"/>
                <a:cs typeface="Times New Roman"/>
                <a:sym typeface="Times New Roman"/>
              </a:rPr>
              <a:t>Difficulties locating and analysing information are caused by poor network connections and unoptimised infrastructure. This does not even consider the dangers we face in rural areas, such as wild animals, dangerous weather, and extreme heat. </a:t>
            </a:r>
            <a:endParaRPr sz="1400" dirty="0">
              <a:solidFill>
                <a:srgbClr val="002060"/>
              </a:solidFill>
              <a:latin typeface="Times New Roman"/>
              <a:ea typeface="Times New Roman"/>
              <a:cs typeface="Times New Roman"/>
              <a:sym typeface="Times New Roman"/>
            </a:endParaRPr>
          </a:p>
        </p:txBody>
      </p:sp>
      <p:sp>
        <p:nvSpPr>
          <p:cNvPr id="242" name="Google Shape;242;p39"/>
          <p:cNvSpPr txBox="1">
            <a:spLocks noGrp="1"/>
          </p:cNvSpPr>
          <p:nvPr>
            <p:ph type="body" idx="2"/>
          </p:nvPr>
        </p:nvSpPr>
        <p:spPr>
          <a:xfrm>
            <a:off x="322709" y="866323"/>
            <a:ext cx="7265700" cy="3882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dirty="0">
                <a:solidFill>
                  <a:srgbClr val="002060"/>
                </a:solidFill>
                <a:latin typeface="Times New Roman"/>
                <a:ea typeface="Times New Roman"/>
                <a:cs typeface="Times New Roman"/>
                <a:sym typeface="Times New Roman"/>
              </a:rPr>
              <a:t>Learning issue/problem</a:t>
            </a:r>
            <a:endParaRPr dirty="0"/>
          </a:p>
        </p:txBody>
      </p:sp>
      <p:sp>
        <p:nvSpPr>
          <p:cNvPr id="243" name="Google Shape;243;p39"/>
          <p:cNvSpPr txBox="1">
            <a:spLocks noGrp="1"/>
          </p:cNvSpPr>
          <p:nvPr>
            <p:ph type="body" idx="3"/>
          </p:nvPr>
        </p:nvSpPr>
        <p:spPr>
          <a:xfrm>
            <a:off x="322710" y="4751905"/>
            <a:ext cx="3787378" cy="18692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600"/>
              <a:buNone/>
            </a:pPr>
            <a:r>
              <a:rPr lang="vi"/>
              <a:t>2023-HX05 COS10025-Technology in an Indigenous Context</a:t>
            </a:r>
            <a:endParaRPr>
              <a:latin typeface="Times New Roman"/>
              <a:ea typeface="Times New Roman"/>
              <a:cs typeface="Times New Roman"/>
              <a:sym typeface="Times New Roman"/>
            </a:endParaRPr>
          </a:p>
        </p:txBody>
      </p:sp>
      <p:pic>
        <p:nvPicPr>
          <p:cNvPr id="244" name="Google Shape;244;p39"/>
          <p:cNvPicPr preferRelativeResize="0"/>
          <p:nvPr/>
        </p:nvPicPr>
        <p:blipFill>
          <a:blip r:embed="rId3">
            <a:alphaModFix/>
          </a:blip>
          <a:stretch>
            <a:fillRect/>
          </a:stretch>
        </p:blipFill>
        <p:spPr>
          <a:xfrm>
            <a:off x="322575" y="2667800"/>
            <a:ext cx="7533600" cy="198318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1">
                                            <p:txEl>
                                              <p:pRg st="1" end="1"/>
                                            </p:txEl>
                                          </p:spTgt>
                                        </p:tgtEl>
                                        <p:attrNameLst>
                                          <p:attrName>style.visibility</p:attrName>
                                        </p:attrNameLst>
                                      </p:cBhvr>
                                      <p:to>
                                        <p:strVal val="visible"/>
                                      </p:to>
                                    </p:set>
                                    <p:animEffect transition="in" filter="randombar(horizontal)">
                                      <p:cBhvr>
                                        <p:cTn id="7" dur="500"/>
                                        <p:tgtEl>
                                          <p:spTgt spid="24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41">
                                            <p:txEl>
                                              <p:pRg st="2" end="2"/>
                                            </p:txEl>
                                          </p:spTgt>
                                        </p:tgtEl>
                                        <p:attrNameLst>
                                          <p:attrName>style.visibility</p:attrName>
                                        </p:attrNameLst>
                                      </p:cBhvr>
                                      <p:to>
                                        <p:strVal val="visible"/>
                                      </p:to>
                                    </p:set>
                                    <p:animEffect transition="in" filter="randombar(horizontal)">
                                      <p:cBhvr>
                                        <p:cTn id="12" dur="500"/>
                                        <p:tgtEl>
                                          <p:spTgt spid="2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ctrTitle"/>
          </p:nvPr>
        </p:nvSpPr>
        <p:spPr>
          <a:xfrm>
            <a:off x="322710" y="337445"/>
            <a:ext cx="7265816" cy="438581"/>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1: Environmental Inspections </a:t>
            </a:r>
            <a:endParaRPr/>
          </a:p>
        </p:txBody>
      </p:sp>
      <p:sp>
        <p:nvSpPr>
          <p:cNvPr id="251" name="Google Shape;251;p40"/>
          <p:cNvSpPr txBox="1">
            <a:spLocks noGrp="1"/>
          </p:cNvSpPr>
          <p:nvPr>
            <p:ph type="subTitle" idx="1"/>
          </p:nvPr>
        </p:nvSpPr>
        <p:spPr>
          <a:xfrm>
            <a:off x="322710" y="1519778"/>
            <a:ext cx="7265700" cy="500100"/>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1400"/>
              <a:buNone/>
            </a:pPr>
            <a:r>
              <a:rPr lang="vi" sz="1400" b="0" i="0" u="none" strike="noStrike" dirty="0">
                <a:solidFill>
                  <a:srgbClr val="002060"/>
                </a:solidFill>
                <a:latin typeface="Times New Roman"/>
                <a:ea typeface="Times New Roman"/>
                <a:cs typeface="Times New Roman"/>
                <a:sym typeface="Times New Roman"/>
              </a:rPr>
              <a:t>Design a layout that encourages eco-friendly habits, energy efficiency, and a healthy environment for</a:t>
            </a:r>
            <a:r>
              <a:rPr lang="en-US" sz="1400" dirty="0">
                <a:solidFill>
                  <a:srgbClr val="002060"/>
                </a:solidFill>
                <a:latin typeface="Times New Roman"/>
                <a:ea typeface="Times New Roman"/>
                <a:cs typeface="Times New Roman"/>
                <a:sym typeface="Times New Roman"/>
              </a:rPr>
              <a:t> peoples. I</a:t>
            </a:r>
            <a:r>
              <a:rPr lang="vi" sz="1400" b="0" i="0" u="none" strike="noStrike" dirty="0">
                <a:solidFill>
                  <a:srgbClr val="002060"/>
                </a:solidFill>
                <a:latin typeface="Times New Roman"/>
                <a:ea typeface="Times New Roman"/>
                <a:cs typeface="Times New Roman"/>
                <a:sym typeface="Times New Roman"/>
              </a:rPr>
              <a:t>s essential to creating a sustainable learning environment. </a:t>
            </a:r>
            <a:endParaRPr sz="1400" dirty="0">
              <a:solidFill>
                <a:srgbClr val="002060"/>
              </a:solidFill>
              <a:latin typeface="Times New Roman"/>
              <a:ea typeface="Times New Roman"/>
              <a:cs typeface="Times New Roman"/>
              <a:sym typeface="Times New Roman"/>
            </a:endParaRPr>
          </a:p>
        </p:txBody>
      </p:sp>
      <p:sp>
        <p:nvSpPr>
          <p:cNvPr id="252" name="Google Shape;252;p40"/>
          <p:cNvSpPr txBox="1">
            <a:spLocks noGrp="1"/>
          </p:cNvSpPr>
          <p:nvPr>
            <p:ph type="body" idx="2"/>
          </p:nvPr>
        </p:nvSpPr>
        <p:spPr>
          <a:xfrm>
            <a:off x="322710" y="1131639"/>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dirty="0">
                <a:solidFill>
                  <a:srgbClr val="002060"/>
                </a:solidFill>
                <a:latin typeface="Times New Roman"/>
                <a:ea typeface="Times New Roman"/>
                <a:cs typeface="Times New Roman"/>
                <a:sym typeface="Times New Roman"/>
              </a:rPr>
              <a:t>Design outline</a:t>
            </a:r>
            <a:endParaRPr dirty="0"/>
          </a:p>
        </p:txBody>
      </p:sp>
      <p:sp>
        <p:nvSpPr>
          <p:cNvPr id="253" name="Google Shape;253;p40"/>
          <p:cNvSpPr txBox="1">
            <a:spLocks noGrp="1"/>
          </p:cNvSpPr>
          <p:nvPr>
            <p:ph type="body" idx="3"/>
          </p:nvPr>
        </p:nvSpPr>
        <p:spPr>
          <a:xfrm>
            <a:off x="322710" y="4751905"/>
            <a:ext cx="3787378" cy="18692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600"/>
              <a:buNone/>
            </a:pPr>
            <a:r>
              <a:rPr lang="vi"/>
              <a:t>2023-HX05 COS10025-Technology in an Indigenous Context</a:t>
            </a:r>
            <a:endParaRPr>
              <a:latin typeface="Times New Roman"/>
              <a:ea typeface="Times New Roman"/>
              <a:cs typeface="Times New Roman"/>
              <a:sym typeface="Times New Roman"/>
            </a:endParaRPr>
          </a:p>
        </p:txBody>
      </p:sp>
      <p:sp>
        <p:nvSpPr>
          <p:cNvPr id="254" name="Google Shape;254;p40"/>
          <p:cNvSpPr txBox="1"/>
          <p:nvPr/>
        </p:nvSpPr>
        <p:spPr>
          <a:xfrm>
            <a:off x="344260" y="2468769"/>
            <a:ext cx="8455500" cy="2847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rgbClr val="002060"/>
              </a:buClr>
              <a:buSzPts val="1400"/>
              <a:buFont typeface="Arial"/>
              <a:buChar char="•"/>
            </a:pPr>
            <a:r>
              <a:rPr lang="vi" sz="1400" b="0" i="0" u="none" strike="noStrike" cap="none">
                <a:solidFill>
                  <a:srgbClr val="002060"/>
                </a:solidFill>
                <a:latin typeface="Times New Roman"/>
                <a:ea typeface="Times New Roman"/>
                <a:cs typeface="Times New Roman"/>
                <a:sym typeface="Times New Roman"/>
              </a:rPr>
              <a:t>Implement GRASS GIS (Geographic Resources Analysis Support System) in rural areas.</a:t>
            </a:r>
            <a:endParaRPr sz="1400" b="0" i="0" u="none" strike="noStrike" cap="none">
              <a:solidFill>
                <a:srgbClr val="002060"/>
              </a:solidFill>
              <a:latin typeface="Times New Roman"/>
              <a:ea typeface="Times New Roman"/>
              <a:cs typeface="Times New Roman"/>
              <a:sym typeface="Times New Roman"/>
            </a:endParaRPr>
          </a:p>
        </p:txBody>
      </p:sp>
      <p:sp>
        <p:nvSpPr>
          <p:cNvPr id="255" name="Google Shape;255;p40"/>
          <p:cNvSpPr txBox="1"/>
          <p:nvPr/>
        </p:nvSpPr>
        <p:spPr>
          <a:xfrm>
            <a:off x="322710" y="2019638"/>
            <a:ext cx="45699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vi" sz="1800" b="1" i="0" u="none" strike="noStrike" cap="none">
                <a:solidFill>
                  <a:srgbClr val="002060"/>
                </a:solidFill>
                <a:latin typeface="Times New Roman"/>
                <a:ea typeface="Times New Roman"/>
                <a:cs typeface="Times New Roman"/>
                <a:sym typeface="Times New Roman"/>
              </a:rPr>
              <a:t>Layout</a:t>
            </a:r>
            <a:endParaRPr sz="1100"/>
          </a:p>
        </p:txBody>
      </p:sp>
      <p:sp>
        <p:nvSpPr>
          <p:cNvPr id="256" name="Google Shape;256;p40"/>
          <p:cNvSpPr txBox="1"/>
          <p:nvPr/>
        </p:nvSpPr>
        <p:spPr>
          <a:xfrm>
            <a:off x="344250" y="2684164"/>
            <a:ext cx="8455500" cy="284700"/>
          </a:xfrm>
          <a:prstGeom prst="rect">
            <a:avLst/>
          </a:prstGeom>
          <a:noFill/>
          <a:ln>
            <a:noFill/>
          </a:ln>
        </p:spPr>
        <p:txBody>
          <a:bodyPr spcFirstLastPara="1" wrap="square" lIns="68575" tIns="34275" rIns="68575" bIns="34275" anchor="t" anchorCtr="0">
            <a:spAutoFit/>
          </a:bodyPr>
          <a:lstStyle/>
          <a:p>
            <a:pPr marL="215900" marR="0" lvl="0" indent="-215900" algn="l" rtl="0">
              <a:spcBef>
                <a:spcPts val="0"/>
              </a:spcBef>
              <a:spcAft>
                <a:spcPts val="0"/>
              </a:spcAft>
              <a:buClr>
                <a:srgbClr val="002060"/>
              </a:buClr>
              <a:buSzPts val="1400"/>
              <a:buFont typeface="Arial"/>
              <a:buChar char="•"/>
            </a:pPr>
            <a:r>
              <a:rPr lang="vi" sz="1400" b="0" i="0" u="none" strike="noStrike" dirty="0">
                <a:solidFill>
                  <a:srgbClr val="002060"/>
                </a:solidFill>
                <a:latin typeface="Times New Roman"/>
                <a:ea typeface="Times New Roman"/>
                <a:cs typeface="Times New Roman"/>
                <a:sym typeface="Times New Roman"/>
              </a:rPr>
              <a:t>Analyze environment and terrain to exclude data sources we used in GRASS GIS. </a:t>
            </a:r>
            <a:endParaRPr sz="1400" dirty="0">
              <a:solidFill>
                <a:srgbClr val="002060"/>
              </a:solidFill>
              <a:latin typeface="Times New Roman"/>
              <a:ea typeface="Times New Roman"/>
              <a:cs typeface="Times New Roman"/>
              <a:sym typeface="Times New Roman"/>
            </a:endParaRPr>
          </a:p>
        </p:txBody>
      </p:sp>
      <p:pic>
        <p:nvPicPr>
          <p:cNvPr id="257" name="Google Shape;257;p40"/>
          <p:cNvPicPr preferRelativeResize="0"/>
          <p:nvPr/>
        </p:nvPicPr>
        <p:blipFill>
          <a:blip r:embed="rId3">
            <a:alphaModFix/>
          </a:blip>
          <a:stretch>
            <a:fillRect/>
          </a:stretch>
        </p:blipFill>
        <p:spPr>
          <a:xfrm>
            <a:off x="322700" y="3150400"/>
            <a:ext cx="2384850" cy="1541975"/>
          </a:xfrm>
          <a:prstGeom prst="rect">
            <a:avLst/>
          </a:prstGeom>
          <a:noFill/>
          <a:ln>
            <a:noFill/>
          </a:ln>
        </p:spPr>
      </p:pic>
      <p:pic>
        <p:nvPicPr>
          <p:cNvPr id="258" name="Google Shape;258;p40"/>
          <p:cNvPicPr preferRelativeResize="0"/>
          <p:nvPr/>
        </p:nvPicPr>
        <p:blipFill>
          <a:blip r:embed="rId4">
            <a:alphaModFix/>
          </a:blip>
          <a:stretch>
            <a:fillRect/>
          </a:stretch>
        </p:blipFill>
        <p:spPr>
          <a:xfrm>
            <a:off x="2803350" y="3150400"/>
            <a:ext cx="4785175" cy="1615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fade">
                                      <p:cBhvr>
                                        <p:cTn id="7" dur="1000"/>
                                        <p:tgtEl>
                                          <p:spTgt spid="252">
                                            <p:txEl>
                                              <p:pRg st="0" end="0"/>
                                            </p:txEl>
                                          </p:spTgt>
                                        </p:tgtEl>
                                      </p:cBhvr>
                                    </p:animEffect>
                                    <p:anim calcmode="lin" valueType="num">
                                      <p:cBhvr>
                                        <p:cTn id="8" dur="1000" fill="hold"/>
                                        <p:tgtEl>
                                          <p:spTgt spid="25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fade">
                                      <p:cBhvr>
                                        <p:cTn id="12" dur="1000"/>
                                        <p:tgtEl>
                                          <p:spTgt spid="255"/>
                                        </p:tgtEl>
                                      </p:cBhvr>
                                    </p:animEffect>
                                    <p:anim calcmode="lin" valueType="num">
                                      <p:cBhvr>
                                        <p:cTn id="13" dur="1000" fill="hold"/>
                                        <p:tgtEl>
                                          <p:spTgt spid="255"/>
                                        </p:tgtEl>
                                        <p:attrNameLst>
                                          <p:attrName>ppt_x</p:attrName>
                                        </p:attrNameLst>
                                      </p:cBhvr>
                                      <p:tavLst>
                                        <p:tav tm="0">
                                          <p:val>
                                            <p:strVal val="#ppt_x"/>
                                          </p:val>
                                        </p:tav>
                                        <p:tav tm="100000">
                                          <p:val>
                                            <p:strVal val="#ppt_x"/>
                                          </p:val>
                                        </p:tav>
                                      </p:tavLst>
                                    </p:anim>
                                    <p:anim calcmode="lin" valueType="num">
                                      <p:cBhvr>
                                        <p:cTn id="14" dur="1000" fill="hold"/>
                                        <p:tgtEl>
                                          <p:spTgt spid="25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1">
                                            <p:txEl>
                                              <p:pRg st="0" end="0"/>
                                            </p:txEl>
                                          </p:spTgt>
                                        </p:tgtEl>
                                        <p:attrNameLst>
                                          <p:attrName>style.visibility</p:attrName>
                                        </p:attrNameLst>
                                      </p:cBhvr>
                                      <p:to>
                                        <p:strVal val="visible"/>
                                      </p:to>
                                    </p:set>
                                    <p:animEffect transition="in" filter="fade">
                                      <p:cBhvr>
                                        <p:cTn id="19" dur="1000"/>
                                        <p:tgtEl>
                                          <p:spTgt spid="25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4"/>
                                        </p:tgtEl>
                                        <p:attrNameLst>
                                          <p:attrName>style.visibility</p:attrName>
                                        </p:attrNameLst>
                                      </p:cBhvr>
                                      <p:to>
                                        <p:strVal val="visible"/>
                                      </p:to>
                                    </p:set>
                                    <p:animEffect transition="in" filter="fade">
                                      <p:cBhvr>
                                        <p:cTn id="24" dur="1000"/>
                                        <p:tgtEl>
                                          <p:spTgt spid="25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56"/>
                                        </p:tgtEl>
                                        <p:attrNameLst>
                                          <p:attrName>style.visibility</p:attrName>
                                        </p:attrNameLst>
                                      </p:cBhvr>
                                      <p:to>
                                        <p:strVal val="visible"/>
                                      </p:to>
                                    </p:set>
                                    <p:animEffect transition="in" filter="fade">
                                      <p:cBhvr>
                                        <p:cTn id="28"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build="p"/>
      <p:bldP spid="254" grpId="0"/>
      <p:bldP spid="255" grpId="0"/>
      <p:bldP spid="2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ctrTitle"/>
          </p:nvPr>
        </p:nvSpPr>
        <p:spPr>
          <a:xfrm>
            <a:off x="322710" y="337445"/>
            <a:ext cx="7265816" cy="438581"/>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Clr>
                <a:srgbClr val="002060"/>
              </a:buClr>
              <a:buSzPts val="2400"/>
              <a:buFont typeface="Times New Roman"/>
              <a:buNone/>
            </a:pPr>
            <a:r>
              <a:rPr lang="vi">
                <a:solidFill>
                  <a:srgbClr val="002060"/>
                </a:solidFill>
                <a:latin typeface="Times New Roman"/>
                <a:ea typeface="Times New Roman"/>
                <a:cs typeface="Times New Roman"/>
                <a:sym typeface="Times New Roman"/>
              </a:rPr>
              <a:t>Design idea/concept 1: Environmental Inspections </a:t>
            </a:r>
            <a:endParaRPr/>
          </a:p>
        </p:txBody>
      </p:sp>
      <p:sp>
        <p:nvSpPr>
          <p:cNvPr id="265" name="Google Shape;265;p41"/>
          <p:cNvSpPr txBox="1">
            <a:spLocks noGrp="1"/>
          </p:cNvSpPr>
          <p:nvPr>
            <p:ph type="subTitle" idx="1"/>
          </p:nvPr>
        </p:nvSpPr>
        <p:spPr>
          <a:xfrm>
            <a:off x="322710" y="1685363"/>
            <a:ext cx="7265700" cy="2419200"/>
          </a:xfrm>
          <a:prstGeom prst="rect">
            <a:avLst/>
          </a:prstGeom>
          <a:noFill/>
          <a:ln>
            <a:noFill/>
          </a:ln>
        </p:spPr>
        <p:txBody>
          <a:bodyPr spcFirstLastPara="1" wrap="square" lIns="68575" tIns="34275" rIns="68575" bIns="34275" anchor="t" anchorCtr="0">
            <a:spAutoFit/>
          </a:bodyPr>
          <a:lstStyle/>
          <a:p>
            <a:pPr marL="285750" lvl="0" indent="-285750" algn="l" rtl="0">
              <a:lnSpc>
                <a:spcPct val="100000"/>
              </a:lnSpc>
              <a:spcBef>
                <a:spcPts val="0"/>
              </a:spcBef>
              <a:spcAft>
                <a:spcPts val="0"/>
              </a:spcAft>
              <a:buClr>
                <a:srgbClr val="002060"/>
              </a:buClr>
              <a:buSzPts val="1400"/>
              <a:buFont typeface="Arial" panose="020B0604020202020204" pitchFamily="34" charset="0"/>
              <a:buChar char="•"/>
            </a:pPr>
            <a:r>
              <a:rPr lang="vi" sz="1400" dirty="0">
                <a:solidFill>
                  <a:srgbClr val="002060"/>
                </a:solidFill>
                <a:latin typeface="Times New Roman"/>
                <a:ea typeface="Times New Roman"/>
                <a:cs typeface="Times New Roman"/>
                <a:sym typeface="Times New Roman"/>
              </a:rPr>
              <a:t>This program attempts to maximise the use of GRASS GIS by speeding up the process for analysis and civil engineering projects. For example, academic </a:t>
            </a:r>
            <a:r>
              <a:rPr lang="en-US" sz="1400" dirty="0">
                <a:solidFill>
                  <a:srgbClr val="002060"/>
                </a:solidFill>
                <a:latin typeface="Times New Roman"/>
                <a:ea typeface="Times New Roman"/>
                <a:cs typeface="Times New Roman"/>
                <a:sym typeface="Times New Roman"/>
              </a:rPr>
              <a:t>department </a:t>
            </a:r>
            <a:r>
              <a:rPr lang="vi" sz="1400" dirty="0">
                <a:solidFill>
                  <a:srgbClr val="002060"/>
                </a:solidFill>
                <a:latin typeface="Times New Roman"/>
                <a:ea typeface="Times New Roman"/>
                <a:cs typeface="Times New Roman"/>
                <a:sym typeface="Times New Roman"/>
              </a:rPr>
              <a:t>love GRASS GIS for its scientific tools, extensive documentation, and proven track record.</a:t>
            </a:r>
            <a:endParaRPr dirty="0"/>
          </a:p>
          <a:p>
            <a:pPr marL="285750" lvl="0" indent="-285750" algn="l" rtl="0">
              <a:lnSpc>
                <a:spcPct val="100000"/>
              </a:lnSpc>
              <a:spcBef>
                <a:spcPts val="800"/>
              </a:spcBef>
              <a:spcAft>
                <a:spcPts val="0"/>
              </a:spcAft>
              <a:buClr>
                <a:srgbClr val="002060"/>
              </a:buClr>
              <a:buSzPts val="1400"/>
              <a:buFont typeface="Arial" panose="020B0604020202020204" pitchFamily="34" charset="0"/>
              <a:buChar char="•"/>
            </a:pPr>
            <a:r>
              <a:rPr lang="vi" sz="1400" dirty="0">
                <a:solidFill>
                  <a:srgbClr val="002060"/>
                </a:solidFill>
                <a:latin typeface="Times New Roman"/>
                <a:ea typeface="Times New Roman"/>
                <a:cs typeface="Times New Roman"/>
                <a:sym typeface="Times New Roman"/>
              </a:rPr>
              <a:t>Cost-Effective Analysis Methods: Allows rural communities to monitor land use changes and make informed decisions for sustainable agricultural practices and environmental conservation.</a:t>
            </a:r>
            <a:endParaRPr sz="1400" dirty="0">
              <a:solidFill>
                <a:srgbClr val="002060"/>
              </a:solidFill>
              <a:latin typeface="Times New Roman"/>
              <a:ea typeface="Times New Roman"/>
              <a:cs typeface="Times New Roman"/>
              <a:sym typeface="Times New Roman"/>
            </a:endParaRPr>
          </a:p>
          <a:p>
            <a:pPr marL="285750" lvl="0" indent="-285750" algn="l" rtl="0">
              <a:lnSpc>
                <a:spcPct val="100000"/>
              </a:lnSpc>
              <a:spcBef>
                <a:spcPts val="800"/>
              </a:spcBef>
              <a:spcAft>
                <a:spcPts val="0"/>
              </a:spcAft>
              <a:buClr>
                <a:srgbClr val="002060"/>
              </a:buClr>
              <a:buSzPts val="1400"/>
              <a:buFont typeface="Arial" panose="020B0604020202020204" pitchFamily="34" charset="0"/>
              <a:buChar char="•"/>
            </a:pPr>
            <a:r>
              <a:rPr lang="vi" sz="1400" dirty="0">
                <a:solidFill>
                  <a:srgbClr val="002060"/>
                </a:solidFill>
                <a:latin typeface="Times New Roman"/>
                <a:ea typeface="Times New Roman"/>
                <a:cs typeface="Times New Roman"/>
                <a:sym typeface="Times New Roman"/>
              </a:rPr>
              <a:t>Easy Extract Data: Multiple data input formats are available, including MySQL, .DBF …</a:t>
            </a:r>
            <a:endParaRPr sz="1400" dirty="0">
              <a:solidFill>
                <a:srgbClr val="002060"/>
              </a:solidFill>
              <a:latin typeface="Times New Roman"/>
              <a:ea typeface="Times New Roman"/>
              <a:cs typeface="Times New Roman"/>
              <a:sym typeface="Times New Roman"/>
            </a:endParaRPr>
          </a:p>
          <a:p>
            <a:pPr marL="285750" lvl="0" indent="-285750" algn="l" rtl="0">
              <a:lnSpc>
                <a:spcPct val="100000"/>
              </a:lnSpc>
              <a:spcBef>
                <a:spcPts val="800"/>
              </a:spcBef>
              <a:spcAft>
                <a:spcPts val="0"/>
              </a:spcAft>
              <a:buClr>
                <a:srgbClr val="002060"/>
              </a:buClr>
              <a:buSzPts val="1400"/>
              <a:buFont typeface="Arial" panose="020B0604020202020204" pitchFamily="34" charset="0"/>
              <a:buChar char="•"/>
            </a:pPr>
            <a:r>
              <a:rPr lang="vi" sz="1400" dirty="0">
                <a:solidFill>
                  <a:srgbClr val="002060"/>
                </a:solidFill>
                <a:latin typeface="Times New Roman"/>
                <a:ea typeface="Times New Roman"/>
                <a:cs typeface="Times New Roman"/>
                <a:sym typeface="Times New Roman"/>
              </a:rPr>
              <a:t>Best GIS technology you can find:</a:t>
            </a:r>
            <a:r>
              <a:rPr lang="en-US" sz="1400" dirty="0">
                <a:solidFill>
                  <a:srgbClr val="002060"/>
                </a:solidFill>
                <a:latin typeface="Times New Roman"/>
                <a:ea typeface="Times New Roman"/>
                <a:cs typeface="Times New Roman"/>
                <a:sym typeface="Times New Roman"/>
              </a:rPr>
              <a:t> </a:t>
            </a:r>
            <a:r>
              <a:rPr lang="vi" sz="1400" dirty="0">
                <a:solidFill>
                  <a:srgbClr val="002060"/>
                </a:solidFill>
                <a:latin typeface="Times New Roman"/>
                <a:ea typeface="Times New Roman"/>
                <a:cs typeface="Times New Roman"/>
                <a:sym typeface="Times New Roman"/>
              </a:rPr>
              <a:t>GRASS GIS contains over 500 modules to process and gender geographic data. </a:t>
            </a:r>
            <a:endParaRPr sz="1400" dirty="0">
              <a:solidFill>
                <a:srgbClr val="002060"/>
              </a:solidFill>
              <a:latin typeface="Times New Roman"/>
              <a:ea typeface="Times New Roman"/>
              <a:cs typeface="Times New Roman"/>
              <a:sym typeface="Times New Roman"/>
            </a:endParaRPr>
          </a:p>
          <a:p>
            <a:pPr marL="0" lvl="0" indent="0" algn="l" rtl="0">
              <a:lnSpc>
                <a:spcPct val="100000"/>
              </a:lnSpc>
              <a:spcBef>
                <a:spcPts val="800"/>
              </a:spcBef>
              <a:spcAft>
                <a:spcPts val="0"/>
              </a:spcAft>
              <a:buClr>
                <a:srgbClr val="000000"/>
              </a:buClr>
              <a:buSzPts val="1400"/>
              <a:buNone/>
            </a:pPr>
            <a:endParaRPr sz="1400" dirty="0">
              <a:solidFill>
                <a:srgbClr val="002060"/>
              </a:solidFill>
              <a:latin typeface="Times New Roman"/>
              <a:ea typeface="Times New Roman"/>
              <a:cs typeface="Times New Roman"/>
              <a:sym typeface="Times New Roman"/>
            </a:endParaRPr>
          </a:p>
        </p:txBody>
      </p:sp>
      <p:sp>
        <p:nvSpPr>
          <p:cNvPr id="266" name="Google Shape;266;p41"/>
          <p:cNvSpPr txBox="1">
            <a:spLocks noGrp="1"/>
          </p:cNvSpPr>
          <p:nvPr>
            <p:ph type="body" idx="2"/>
          </p:nvPr>
        </p:nvSpPr>
        <p:spPr>
          <a:xfrm>
            <a:off x="322710" y="1131639"/>
            <a:ext cx="7265815" cy="38814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2060"/>
              </a:buClr>
              <a:buSzPts val="1800"/>
              <a:buNone/>
            </a:pPr>
            <a:r>
              <a:rPr lang="vi" sz="1800">
                <a:solidFill>
                  <a:srgbClr val="002060"/>
                </a:solidFill>
                <a:latin typeface="Times New Roman"/>
                <a:ea typeface="Times New Roman"/>
                <a:cs typeface="Times New Roman"/>
                <a:sym typeface="Times New Roman"/>
              </a:rPr>
              <a:t>Design benefits</a:t>
            </a:r>
            <a:endParaRPr/>
          </a:p>
        </p:txBody>
      </p:sp>
      <p:sp>
        <p:nvSpPr>
          <p:cNvPr id="267" name="Google Shape;267;p41"/>
          <p:cNvSpPr txBox="1">
            <a:spLocks noGrp="1"/>
          </p:cNvSpPr>
          <p:nvPr>
            <p:ph type="body" idx="3"/>
          </p:nvPr>
        </p:nvSpPr>
        <p:spPr>
          <a:xfrm>
            <a:off x="322710" y="4751905"/>
            <a:ext cx="3787378" cy="18692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600"/>
              <a:buNone/>
            </a:pPr>
            <a:r>
              <a:rPr lang="vi"/>
              <a:t>2023-HX05 COS10025-Technology in an Indigenous Context</a:t>
            </a:r>
            <a:endParaRPr>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Effect transition="in" filter="wipe(down)">
                                      <p:cBhvr>
                                        <p:cTn id="7" dur="580">
                                          <p:stCondLst>
                                            <p:cond delay="0"/>
                                          </p:stCondLst>
                                        </p:cTn>
                                        <p:tgtEl>
                                          <p:spTgt spid="265">
                                            <p:txEl>
                                              <p:pRg st="0" end="0"/>
                                            </p:txEl>
                                          </p:spTgt>
                                        </p:tgtEl>
                                      </p:cBhvr>
                                    </p:animEffect>
                                    <p:anim calcmode="lin" valueType="num">
                                      <p:cBhvr>
                                        <p:cTn id="8" dur="1822" tmFilter="0,0; 0.14,0.36; 0.43,0.73; 0.71,0.91; 1.0,1.0">
                                          <p:stCondLst>
                                            <p:cond delay="0"/>
                                          </p:stCondLst>
                                        </p:cTn>
                                        <p:tgtEl>
                                          <p:spTgt spid="26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6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6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6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6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65">
                                            <p:txEl>
                                              <p:pRg st="0" end="0"/>
                                            </p:txEl>
                                          </p:spTgt>
                                        </p:tgtEl>
                                      </p:cBhvr>
                                      <p:to x="100000" y="60000"/>
                                    </p:animScale>
                                    <p:animScale>
                                      <p:cBhvr>
                                        <p:cTn id="14" dur="166" decel="50000">
                                          <p:stCondLst>
                                            <p:cond delay="676"/>
                                          </p:stCondLst>
                                        </p:cTn>
                                        <p:tgtEl>
                                          <p:spTgt spid="265">
                                            <p:txEl>
                                              <p:pRg st="0" end="0"/>
                                            </p:txEl>
                                          </p:spTgt>
                                        </p:tgtEl>
                                      </p:cBhvr>
                                      <p:to x="100000" y="100000"/>
                                    </p:animScale>
                                    <p:animScale>
                                      <p:cBhvr>
                                        <p:cTn id="15" dur="26">
                                          <p:stCondLst>
                                            <p:cond delay="1312"/>
                                          </p:stCondLst>
                                        </p:cTn>
                                        <p:tgtEl>
                                          <p:spTgt spid="265">
                                            <p:txEl>
                                              <p:pRg st="0" end="0"/>
                                            </p:txEl>
                                          </p:spTgt>
                                        </p:tgtEl>
                                      </p:cBhvr>
                                      <p:to x="100000" y="80000"/>
                                    </p:animScale>
                                    <p:animScale>
                                      <p:cBhvr>
                                        <p:cTn id="16" dur="166" decel="50000">
                                          <p:stCondLst>
                                            <p:cond delay="1338"/>
                                          </p:stCondLst>
                                        </p:cTn>
                                        <p:tgtEl>
                                          <p:spTgt spid="265">
                                            <p:txEl>
                                              <p:pRg st="0" end="0"/>
                                            </p:txEl>
                                          </p:spTgt>
                                        </p:tgtEl>
                                      </p:cBhvr>
                                      <p:to x="100000" y="100000"/>
                                    </p:animScale>
                                    <p:animScale>
                                      <p:cBhvr>
                                        <p:cTn id="17" dur="26">
                                          <p:stCondLst>
                                            <p:cond delay="1642"/>
                                          </p:stCondLst>
                                        </p:cTn>
                                        <p:tgtEl>
                                          <p:spTgt spid="265">
                                            <p:txEl>
                                              <p:pRg st="0" end="0"/>
                                            </p:txEl>
                                          </p:spTgt>
                                        </p:tgtEl>
                                      </p:cBhvr>
                                      <p:to x="100000" y="90000"/>
                                    </p:animScale>
                                    <p:animScale>
                                      <p:cBhvr>
                                        <p:cTn id="18" dur="166" decel="50000">
                                          <p:stCondLst>
                                            <p:cond delay="1668"/>
                                          </p:stCondLst>
                                        </p:cTn>
                                        <p:tgtEl>
                                          <p:spTgt spid="265">
                                            <p:txEl>
                                              <p:pRg st="0" end="0"/>
                                            </p:txEl>
                                          </p:spTgt>
                                        </p:tgtEl>
                                      </p:cBhvr>
                                      <p:to x="100000" y="100000"/>
                                    </p:animScale>
                                    <p:animScale>
                                      <p:cBhvr>
                                        <p:cTn id="19" dur="26">
                                          <p:stCondLst>
                                            <p:cond delay="1808"/>
                                          </p:stCondLst>
                                        </p:cTn>
                                        <p:tgtEl>
                                          <p:spTgt spid="265">
                                            <p:txEl>
                                              <p:pRg st="0" end="0"/>
                                            </p:txEl>
                                          </p:spTgt>
                                        </p:tgtEl>
                                      </p:cBhvr>
                                      <p:to x="100000" y="95000"/>
                                    </p:animScale>
                                    <p:animScale>
                                      <p:cBhvr>
                                        <p:cTn id="20" dur="166" decel="50000">
                                          <p:stCondLst>
                                            <p:cond delay="1834"/>
                                          </p:stCondLst>
                                        </p:cTn>
                                        <p:tgtEl>
                                          <p:spTgt spid="265">
                                            <p:txEl>
                                              <p:pRg st="0" end="0"/>
                                            </p:txEl>
                                          </p:spTgt>
                                        </p:tgtEl>
                                      </p:cBhvr>
                                      <p:to x="100000" y="100000"/>
                                    </p:animScale>
                                  </p:childTnLst>
                                </p:cTn>
                              </p:par>
                            </p:childTnLst>
                          </p:cTn>
                        </p:par>
                        <p:par>
                          <p:cTn id="21" fill="hold">
                            <p:stCondLst>
                              <p:cond delay="2000"/>
                            </p:stCondLst>
                            <p:childTnLst>
                              <p:par>
                                <p:cTn id="22" presetID="26" presetClass="entr" presetSubtype="0" fill="hold" nodeType="afterEffect">
                                  <p:stCondLst>
                                    <p:cond delay="0"/>
                                  </p:stCondLst>
                                  <p:childTnLst>
                                    <p:set>
                                      <p:cBhvr>
                                        <p:cTn id="23" dur="1" fill="hold">
                                          <p:stCondLst>
                                            <p:cond delay="0"/>
                                          </p:stCondLst>
                                        </p:cTn>
                                        <p:tgtEl>
                                          <p:spTgt spid="265">
                                            <p:txEl>
                                              <p:pRg st="1" end="1"/>
                                            </p:txEl>
                                          </p:spTgt>
                                        </p:tgtEl>
                                        <p:attrNameLst>
                                          <p:attrName>style.visibility</p:attrName>
                                        </p:attrNameLst>
                                      </p:cBhvr>
                                      <p:to>
                                        <p:strVal val="visible"/>
                                      </p:to>
                                    </p:set>
                                    <p:animEffect transition="in" filter="wipe(down)">
                                      <p:cBhvr>
                                        <p:cTn id="24" dur="580">
                                          <p:stCondLst>
                                            <p:cond delay="0"/>
                                          </p:stCondLst>
                                        </p:cTn>
                                        <p:tgtEl>
                                          <p:spTgt spid="265">
                                            <p:txEl>
                                              <p:pRg st="1" end="1"/>
                                            </p:txEl>
                                          </p:spTgt>
                                        </p:tgtEl>
                                      </p:cBhvr>
                                    </p:animEffect>
                                    <p:anim calcmode="lin" valueType="num">
                                      <p:cBhvr>
                                        <p:cTn id="25" dur="1822" tmFilter="0,0; 0.14,0.36; 0.43,0.73; 0.71,0.91; 1.0,1.0">
                                          <p:stCondLst>
                                            <p:cond delay="0"/>
                                          </p:stCondLst>
                                        </p:cTn>
                                        <p:tgtEl>
                                          <p:spTgt spid="265">
                                            <p:txEl>
                                              <p:pRg st="1" end="1"/>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65">
                                            <p:txEl>
                                              <p:pRg st="1" end="1"/>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65">
                                            <p:txEl>
                                              <p:pRg st="1" end="1"/>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65">
                                            <p:txEl>
                                              <p:pRg st="1" end="1"/>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65">
                                            <p:txEl>
                                              <p:pRg st="1" end="1"/>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265">
                                            <p:txEl>
                                              <p:pRg st="1" end="1"/>
                                            </p:txEl>
                                          </p:spTgt>
                                        </p:tgtEl>
                                      </p:cBhvr>
                                      <p:to x="100000" y="60000"/>
                                    </p:animScale>
                                    <p:animScale>
                                      <p:cBhvr>
                                        <p:cTn id="31" dur="166" decel="50000">
                                          <p:stCondLst>
                                            <p:cond delay="676"/>
                                          </p:stCondLst>
                                        </p:cTn>
                                        <p:tgtEl>
                                          <p:spTgt spid="265">
                                            <p:txEl>
                                              <p:pRg st="1" end="1"/>
                                            </p:txEl>
                                          </p:spTgt>
                                        </p:tgtEl>
                                      </p:cBhvr>
                                      <p:to x="100000" y="100000"/>
                                    </p:animScale>
                                    <p:animScale>
                                      <p:cBhvr>
                                        <p:cTn id="32" dur="26">
                                          <p:stCondLst>
                                            <p:cond delay="1312"/>
                                          </p:stCondLst>
                                        </p:cTn>
                                        <p:tgtEl>
                                          <p:spTgt spid="265">
                                            <p:txEl>
                                              <p:pRg st="1" end="1"/>
                                            </p:txEl>
                                          </p:spTgt>
                                        </p:tgtEl>
                                      </p:cBhvr>
                                      <p:to x="100000" y="80000"/>
                                    </p:animScale>
                                    <p:animScale>
                                      <p:cBhvr>
                                        <p:cTn id="33" dur="166" decel="50000">
                                          <p:stCondLst>
                                            <p:cond delay="1338"/>
                                          </p:stCondLst>
                                        </p:cTn>
                                        <p:tgtEl>
                                          <p:spTgt spid="265">
                                            <p:txEl>
                                              <p:pRg st="1" end="1"/>
                                            </p:txEl>
                                          </p:spTgt>
                                        </p:tgtEl>
                                      </p:cBhvr>
                                      <p:to x="100000" y="100000"/>
                                    </p:animScale>
                                    <p:animScale>
                                      <p:cBhvr>
                                        <p:cTn id="34" dur="26">
                                          <p:stCondLst>
                                            <p:cond delay="1642"/>
                                          </p:stCondLst>
                                        </p:cTn>
                                        <p:tgtEl>
                                          <p:spTgt spid="265">
                                            <p:txEl>
                                              <p:pRg st="1" end="1"/>
                                            </p:txEl>
                                          </p:spTgt>
                                        </p:tgtEl>
                                      </p:cBhvr>
                                      <p:to x="100000" y="90000"/>
                                    </p:animScale>
                                    <p:animScale>
                                      <p:cBhvr>
                                        <p:cTn id="35" dur="166" decel="50000">
                                          <p:stCondLst>
                                            <p:cond delay="1668"/>
                                          </p:stCondLst>
                                        </p:cTn>
                                        <p:tgtEl>
                                          <p:spTgt spid="265">
                                            <p:txEl>
                                              <p:pRg st="1" end="1"/>
                                            </p:txEl>
                                          </p:spTgt>
                                        </p:tgtEl>
                                      </p:cBhvr>
                                      <p:to x="100000" y="100000"/>
                                    </p:animScale>
                                    <p:animScale>
                                      <p:cBhvr>
                                        <p:cTn id="36" dur="26">
                                          <p:stCondLst>
                                            <p:cond delay="1808"/>
                                          </p:stCondLst>
                                        </p:cTn>
                                        <p:tgtEl>
                                          <p:spTgt spid="265">
                                            <p:txEl>
                                              <p:pRg st="1" end="1"/>
                                            </p:txEl>
                                          </p:spTgt>
                                        </p:tgtEl>
                                      </p:cBhvr>
                                      <p:to x="100000" y="95000"/>
                                    </p:animScale>
                                    <p:animScale>
                                      <p:cBhvr>
                                        <p:cTn id="37" dur="166" decel="50000">
                                          <p:stCondLst>
                                            <p:cond delay="1834"/>
                                          </p:stCondLst>
                                        </p:cTn>
                                        <p:tgtEl>
                                          <p:spTgt spid="265">
                                            <p:txEl>
                                              <p:pRg st="1" end="1"/>
                                            </p:txEl>
                                          </p:spTgt>
                                        </p:tgtEl>
                                      </p:cBhvr>
                                      <p:to x="100000" y="100000"/>
                                    </p:animScale>
                                  </p:childTnLst>
                                </p:cTn>
                              </p:par>
                            </p:childTnLst>
                          </p:cTn>
                        </p:par>
                        <p:par>
                          <p:cTn id="38" fill="hold">
                            <p:stCondLst>
                              <p:cond delay="4000"/>
                            </p:stCondLst>
                            <p:childTnLst>
                              <p:par>
                                <p:cTn id="39" presetID="26" presetClass="entr" presetSubtype="0" fill="hold" nodeType="afterEffect">
                                  <p:stCondLst>
                                    <p:cond delay="0"/>
                                  </p:stCondLst>
                                  <p:childTnLst>
                                    <p:set>
                                      <p:cBhvr>
                                        <p:cTn id="40" dur="1" fill="hold">
                                          <p:stCondLst>
                                            <p:cond delay="0"/>
                                          </p:stCondLst>
                                        </p:cTn>
                                        <p:tgtEl>
                                          <p:spTgt spid="265">
                                            <p:txEl>
                                              <p:pRg st="2" end="2"/>
                                            </p:txEl>
                                          </p:spTgt>
                                        </p:tgtEl>
                                        <p:attrNameLst>
                                          <p:attrName>style.visibility</p:attrName>
                                        </p:attrNameLst>
                                      </p:cBhvr>
                                      <p:to>
                                        <p:strVal val="visible"/>
                                      </p:to>
                                    </p:set>
                                    <p:animEffect transition="in" filter="wipe(down)">
                                      <p:cBhvr>
                                        <p:cTn id="41" dur="580">
                                          <p:stCondLst>
                                            <p:cond delay="0"/>
                                          </p:stCondLst>
                                        </p:cTn>
                                        <p:tgtEl>
                                          <p:spTgt spid="265">
                                            <p:txEl>
                                              <p:pRg st="2" end="2"/>
                                            </p:txEl>
                                          </p:spTgt>
                                        </p:tgtEl>
                                      </p:cBhvr>
                                    </p:animEffect>
                                    <p:anim calcmode="lin" valueType="num">
                                      <p:cBhvr>
                                        <p:cTn id="42" dur="1822" tmFilter="0,0; 0.14,0.36; 0.43,0.73; 0.71,0.91; 1.0,1.0">
                                          <p:stCondLst>
                                            <p:cond delay="0"/>
                                          </p:stCondLst>
                                        </p:cTn>
                                        <p:tgtEl>
                                          <p:spTgt spid="265">
                                            <p:txEl>
                                              <p:pRg st="2" end="2"/>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65">
                                            <p:txEl>
                                              <p:pRg st="2" end="2"/>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65">
                                            <p:txEl>
                                              <p:pRg st="2" end="2"/>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65">
                                            <p:txEl>
                                              <p:pRg st="2" end="2"/>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65">
                                            <p:txEl>
                                              <p:pRg st="2" end="2"/>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265">
                                            <p:txEl>
                                              <p:pRg st="2" end="2"/>
                                            </p:txEl>
                                          </p:spTgt>
                                        </p:tgtEl>
                                      </p:cBhvr>
                                      <p:to x="100000" y="60000"/>
                                    </p:animScale>
                                    <p:animScale>
                                      <p:cBhvr>
                                        <p:cTn id="48" dur="166" decel="50000">
                                          <p:stCondLst>
                                            <p:cond delay="676"/>
                                          </p:stCondLst>
                                        </p:cTn>
                                        <p:tgtEl>
                                          <p:spTgt spid="265">
                                            <p:txEl>
                                              <p:pRg st="2" end="2"/>
                                            </p:txEl>
                                          </p:spTgt>
                                        </p:tgtEl>
                                      </p:cBhvr>
                                      <p:to x="100000" y="100000"/>
                                    </p:animScale>
                                    <p:animScale>
                                      <p:cBhvr>
                                        <p:cTn id="49" dur="26">
                                          <p:stCondLst>
                                            <p:cond delay="1312"/>
                                          </p:stCondLst>
                                        </p:cTn>
                                        <p:tgtEl>
                                          <p:spTgt spid="265">
                                            <p:txEl>
                                              <p:pRg st="2" end="2"/>
                                            </p:txEl>
                                          </p:spTgt>
                                        </p:tgtEl>
                                      </p:cBhvr>
                                      <p:to x="100000" y="80000"/>
                                    </p:animScale>
                                    <p:animScale>
                                      <p:cBhvr>
                                        <p:cTn id="50" dur="166" decel="50000">
                                          <p:stCondLst>
                                            <p:cond delay="1338"/>
                                          </p:stCondLst>
                                        </p:cTn>
                                        <p:tgtEl>
                                          <p:spTgt spid="265">
                                            <p:txEl>
                                              <p:pRg st="2" end="2"/>
                                            </p:txEl>
                                          </p:spTgt>
                                        </p:tgtEl>
                                      </p:cBhvr>
                                      <p:to x="100000" y="100000"/>
                                    </p:animScale>
                                    <p:animScale>
                                      <p:cBhvr>
                                        <p:cTn id="51" dur="26">
                                          <p:stCondLst>
                                            <p:cond delay="1642"/>
                                          </p:stCondLst>
                                        </p:cTn>
                                        <p:tgtEl>
                                          <p:spTgt spid="265">
                                            <p:txEl>
                                              <p:pRg st="2" end="2"/>
                                            </p:txEl>
                                          </p:spTgt>
                                        </p:tgtEl>
                                      </p:cBhvr>
                                      <p:to x="100000" y="90000"/>
                                    </p:animScale>
                                    <p:animScale>
                                      <p:cBhvr>
                                        <p:cTn id="52" dur="166" decel="50000">
                                          <p:stCondLst>
                                            <p:cond delay="1668"/>
                                          </p:stCondLst>
                                        </p:cTn>
                                        <p:tgtEl>
                                          <p:spTgt spid="265">
                                            <p:txEl>
                                              <p:pRg st="2" end="2"/>
                                            </p:txEl>
                                          </p:spTgt>
                                        </p:tgtEl>
                                      </p:cBhvr>
                                      <p:to x="100000" y="100000"/>
                                    </p:animScale>
                                    <p:animScale>
                                      <p:cBhvr>
                                        <p:cTn id="53" dur="26">
                                          <p:stCondLst>
                                            <p:cond delay="1808"/>
                                          </p:stCondLst>
                                        </p:cTn>
                                        <p:tgtEl>
                                          <p:spTgt spid="265">
                                            <p:txEl>
                                              <p:pRg st="2" end="2"/>
                                            </p:txEl>
                                          </p:spTgt>
                                        </p:tgtEl>
                                      </p:cBhvr>
                                      <p:to x="100000" y="95000"/>
                                    </p:animScale>
                                    <p:animScale>
                                      <p:cBhvr>
                                        <p:cTn id="54" dur="166" decel="50000">
                                          <p:stCondLst>
                                            <p:cond delay="1834"/>
                                          </p:stCondLst>
                                        </p:cTn>
                                        <p:tgtEl>
                                          <p:spTgt spid="265">
                                            <p:txEl>
                                              <p:pRg st="2" end="2"/>
                                            </p:txEl>
                                          </p:spTgt>
                                        </p:tgtEl>
                                      </p:cBhvr>
                                      <p:to x="100000" y="100000"/>
                                    </p:animScale>
                                  </p:childTnLst>
                                </p:cTn>
                              </p:par>
                            </p:childTnLst>
                          </p:cTn>
                        </p:par>
                        <p:par>
                          <p:cTn id="55" fill="hold">
                            <p:stCondLst>
                              <p:cond delay="6000"/>
                            </p:stCondLst>
                            <p:childTnLst>
                              <p:par>
                                <p:cTn id="56" presetID="26" presetClass="entr" presetSubtype="0" fill="hold" nodeType="afterEffect">
                                  <p:stCondLst>
                                    <p:cond delay="0"/>
                                  </p:stCondLst>
                                  <p:childTnLst>
                                    <p:set>
                                      <p:cBhvr>
                                        <p:cTn id="57" dur="1" fill="hold">
                                          <p:stCondLst>
                                            <p:cond delay="0"/>
                                          </p:stCondLst>
                                        </p:cTn>
                                        <p:tgtEl>
                                          <p:spTgt spid="265">
                                            <p:txEl>
                                              <p:pRg st="3" end="3"/>
                                            </p:txEl>
                                          </p:spTgt>
                                        </p:tgtEl>
                                        <p:attrNameLst>
                                          <p:attrName>style.visibility</p:attrName>
                                        </p:attrNameLst>
                                      </p:cBhvr>
                                      <p:to>
                                        <p:strVal val="visible"/>
                                      </p:to>
                                    </p:set>
                                    <p:animEffect transition="in" filter="wipe(down)">
                                      <p:cBhvr>
                                        <p:cTn id="58" dur="580">
                                          <p:stCondLst>
                                            <p:cond delay="0"/>
                                          </p:stCondLst>
                                        </p:cTn>
                                        <p:tgtEl>
                                          <p:spTgt spid="265">
                                            <p:txEl>
                                              <p:pRg st="3" end="3"/>
                                            </p:txEl>
                                          </p:spTgt>
                                        </p:tgtEl>
                                      </p:cBhvr>
                                    </p:animEffect>
                                    <p:anim calcmode="lin" valueType="num">
                                      <p:cBhvr>
                                        <p:cTn id="59" dur="1822" tmFilter="0,0; 0.14,0.36; 0.43,0.73; 0.71,0.91; 1.0,1.0">
                                          <p:stCondLst>
                                            <p:cond delay="0"/>
                                          </p:stCondLst>
                                        </p:cTn>
                                        <p:tgtEl>
                                          <p:spTgt spid="265">
                                            <p:txEl>
                                              <p:pRg st="3" end="3"/>
                                            </p:tx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265">
                                            <p:txEl>
                                              <p:pRg st="3" end="3"/>
                                            </p:tx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265">
                                            <p:txEl>
                                              <p:pRg st="3" end="3"/>
                                            </p:tx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265">
                                            <p:txEl>
                                              <p:pRg st="3" end="3"/>
                                            </p:tx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265">
                                            <p:txEl>
                                              <p:pRg st="3" end="3"/>
                                            </p:tx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265">
                                            <p:txEl>
                                              <p:pRg st="3" end="3"/>
                                            </p:txEl>
                                          </p:spTgt>
                                        </p:tgtEl>
                                      </p:cBhvr>
                                      <p:to x="100000" y="60000"/>
                                    </p:animScale>
                                    <p:animScale>
                                      <p:cBhvr>
                                        <p:cTn id="65" dur="166" decel="50000">
                                          <p:stCondLst>
                                            <p:cond delay="676"/>
                                          </p:stCondLst>
                                        </p:cTn>
                                        <p:tgtEl>
                                          <p:spTgt spid="265">
                                            <p:txEl>
                                              <p:pRg st="3" end="3"/>
                                            </p:txEl>
                                          </p:spTgt>
                                        </p:tgtEl>
                                      </p:cBhvr>
                                      <p:to x="100000" y="100000"/>
                                    </p:animScale>
                                    <p:animScale>
                                      <p:cBhvr>
                                        <p:cTn id="66" dur="26">
                                          <p:stCondLst>
                                            <p:cond delay="1312"/>
                                          </p:stCondLst>
                                        </p:cTn>
                                        <p:tgtEl>
                                          <p:spTgt spid="265">
                                            <p:txEl>
                                              <p:pRg st="3" end="3"/>
                                            </p:txEl>
                                          </p:spTgt>
                                        </p:tgtEl>
                                      </p:cBhvr>
                                      <p:to x="100000" y="80000"/>
                                    </p:animScale>
                                    <p:animScale>
                                      <p:cBhvr>
                                        <p:cTn id="67" dur="166" decel="50000">
                                          <p:stCondLst>
                                            <p:cond delay="1338"/>
                                          </p:stCondLst>
                                        </p:cTn>
                                        <p:tgtEl>
                                          <p:spTgt spid="265">
                                            <p:txEl>
                                              <p:pRg st="3" end="3"/>
                                            </p:txEl>
                                          </p:spTgt>
                                        </p:tgtEl>
                                      </p:cBhvr>
                                      <p:to x="100000" y="100000"/>
                                    </p:animScale>
                                    <p:animScale>
                                      <p:cBhvr>
                                        <p:cTn id="68" dur="26">
                                          <p:stCondLst>
                                            <p:cond delay="1642"/>
                                          </p:stCondLst>
                                        </p:cTn>
                                        <p:tgtEl>
                                          <p:spTgt spid="265">
                                            <p:txEl>
                                              <p:pRg st="3" end="3"/>
                                            </p:txEl>
                                          </p:spTgt>
                                        </p:tgtEl>
                                      </p:cBhvr>
                                      <p:to x="100000" y="90000"/>
                                    </p:animScale>
                                    <p:animScale>
                                      <p:cBhvr>
                                        <p:cTn id="69" dur="166" decel="50000">
                                          <p:stCondLst>
                                            <p:cond delay="1668"/>
                                          </p:stCondLst>
                                        </p:cTn>
                                        <p:tgtEl>
                                          <p:spTgt spid="265">
                                            <p:txEl>
                                              <p:pRg st="3" end="3"/>
                                            </p:txEl>
                                          </p:spTgt>
                                        </p:tgtEl>
                                      </p:cBhvr>
                                      <p:to x="100000" y="100000"/>
                                    </p:animScale>
                                    <p:animScale>
                                      <p:cBhvr>
                                        <p:cTn id="70" dur="26">
                                          <p:stCondLst>
                                            <p:cond delay="1808"/>
                                          </p:stCondLst>
                                        </p:cTn>
                                        <p:tgtEl>
                                          <p:spTgt spid="265">
                                            <p:txEl>
                                              <p:pRg st="3" end="3"/>
                                            </p:txEl>
                                          </p:spTgt>
                                        </p:tgtEl>
                                      </p:cBhvr>
                                      <p:to x="100000" y="95000"/>
                                    </p:animScale>
                                    <p:animScale>
                                      <p:cBhvr>
                                        <p:cTn id="71" dur="166" decel="50000">
                                          <p:stCondLst>
                                            <p:cond delay="1834"/>
                                          </p:stCondLst>
                                        </p:cTn>
                                        <p:tgtEl>
                                          <p:spTgt spid="265">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winburne">
  <a:themeElements>
    <a:clrScheme name="Swinburne">
      <a:dk1>
        <a:srgbClr val="000000"/>
      </a:dk1>
      <a:lt1>
        <a:srgbClr val="FFFFFF"/>
      </a:lt1>
      <a:dk2>
        <a:srgbClr val="3D3A3B"/>
      </a:dk2>
      <a:lt2>
        <a:srgbClr val="E7E7E8"/>
      </a:lt2>
      <a:accent1>
        <a:srgbClr val="3D3A3B"/>
      </a:accent1>
      <a:accent2>
        <a:srgbClr val="E7E7E8"/>
      </a:accent2>
      <a:accent3>
        <a:srgbClr val="A5A5A5"/>
      </a:accent3>
      <a:accent4>
        <a:srgbClr val="BFBFBF"/>
      </a:accent4>
      <a:accent5>
        <a:srgbClr val="D8D8D8"/>
      </a:accent5>
      <a:accent6>
        <a:srgbClr val="F2F2F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3812</TotalTime>
  <Words>1656</Words>
  <Application>Microsoft Office PowerPoint</Application>
  <PresentationFormat>On-screen Show (16:9)</PresentationFormat>
  <Paragraphs>258</Paragraphs>
  <Slides>25</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Open Sans Semibold</vt:lpstr>
      <vt:lpstr>Montserrat</vt:lpstr>
      <vt:lpstr>Barlow SemiBold</vt:lpstr>
      <vt:lpstr>Times New Roman</vt:lpstr>
      <vt:lpstr>Open Sans Light</vt:lpstr>
      <vt:lpstr>Calibri</vt:lpstr>
      <vt:lpstr>open_sansregular</vt:lpstr>
      <vt:lpstr>Arial</vt:lpstr>
      <vt:lpstr>Barlow Light</vt:lpstr>
      <vt:lpstr>Swinburne</vt:lpstr>
      <vt:lpstr>Sustainable Energy System</vt:lpstr>
      <vt:lpstr>PowerPoint Presentation</vt:lpstr>
      <vt:lpstr>Acknowledgement of Xuan Son </vt:lpstr>
      <vt:lpstr>Overview</vt:lpstr>
      <vt:lpstr>Project Background</vt:lpstr>
      <vt:lpstr>Project Scope</vt:lpstr>
      <vt:lpstr>Design idea/concept 1: Environmental Inspections </vt:lpstr>
      <vt:lpstr>Design idea/concept 1: Environmental Inspections </vt:lpstr>
      <vt:lpstr>Design idea/concept 1: Environmental Inspections </vt:lpstr>
      <vt:lpstr>Design idea/concept 1: Environmental Inspections </vt:lpstr>
      <vt:lpstr>Learning issue - design outline </vt:lpstr>
      <vt:lpstr>Benefit and challenge</vt:lpstr>
      <vt:lpstr>Estimation of the design budget</vt:lpstr>
      <vt:lpstr>Design idea/concept 3: Optimise and Improve the Solar System </vt:lpstr>
      <vt:lpstr>Design idea/concept 3 : Optimise and Improve the Solar System</vt:lpstr>
      <vt:lpstr>Design idea/concept 3 : Optimise and Improve the Solar System</vt:lpstr>
      <vt:lpstr>Design idea/concept 3 : Optimise and Improve the Solar System</vt:lpstr>
      <vt:lpstr>PowerPoint Presentation</vt:lpstr>
      <vt:lpstr>Design idea/concept 4: Long-Term Operation and Maintenance </vt:lpstr>
      <vt:lpstr>Design idea/concept 4: Long-Term Operation and Maintenance </vt:lpstr>
      <vt:lpstr>Design idea/concept 4: Long-Term Operation and Maintenance </vt:lpstr>
      <vt:lpstr>Design idea/concept 4: Long-Term Operation and Maintenance </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Sustainable Energy System</dc:title>
  <cp:lastModifiedBy>MANH DUNG NGUYEN</cp:lastModifiedBy>
  <cp:revision>8</cp:revision>
  <dcterms:modified xsi:type="dcterms:W3CDTF">2023-07-24T08:34:42Z</dcterms:modified>
</cp:coreProperties>
</file>